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58" r:id="rId3"/>
    <p:sldId id="259" r:id="rId4"/>
    <p:sldId id="260" r:id="rId5"/>
    <p:sldId id="261" r:id="rId6"/>
    <p:sldId id="262" r:id="rId7"/>
    <p:sldId id="263" r:id="rId8"/>
    <p:sldId id="264" r:id="rId9"/>
    <p:sldId id="284" r:id="rId10"/>
    <p:sldId id="280" r:id="rId11"/>
    <p:sldId id="282" r:id="rId12"/>
    <p:sldId id="283" r:id="rId13"/>
    <p:sldId id="272" r:id="rId14"/>
    <p:sldId id="273" r:id="rId15"/>
    <p:sldId id="271" r:id="rId16"/>
    <p:sldId id="275" r:id="rId17"/>
    <p:sldId id="276" r:id="rId18"/>
    <p:sldId id="277" r:id="rId19"/>
    <p:sldId id="278" r:id="rId20"/>
    <p:sldId id="279" r:id="rId21"/>
    <p:sldId id="281"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p:cViewPr>
        <p:scale>
          <a:sx n="119" d="100"/>
          <a:sy n="119" d="100"/>
        </p:scale>
        <p:origin x="-1410" y="17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E98269-767C-4220-A9FF-D45BE4D0B5C6}" type="datetimeFigureOut">
              <a:rPr lang="en-US" smtClean="0"/>
              <a:t>1/26/2017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DBEAEC-8096-4DDD-B2E2-D8A957C1BFCB}" type="slidenum">
              <a:rPr lang="en-US" smtClean="0"/>
              <a:t>‹№›</a:t>
            </a:fld>
            <a:endParaRPr lang="en-US"/>
          </a:p>
        </p:txBody>
      </p:sp>
    </p:spTree>
    <p:extLst>
      <p:ext uri="{BB962C8B-B14F-4D97-AF65-F5344CB8AC3E}">
        <p14:creationId xmlns:p14="http://schemas.microsoft.com/office/powerpoint/2010/main" val="343948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Bohr Models and Lewis Dot Diagrams </a:t>
            </a:r>
          </a:p>
          <a:p>
            <a:r>
              <a:rPr lang="en-US" smtClean="0"/>
              <a:t>Science 10</a:t>
            </a:r>
          </a:p>
          <a:p>
            <a:endParaRPr lang="uk-UA"/>
          </a:p>
        </p:txBody>
      </p:sp>
      <p:sp>
        <p:nvSpPr>
          <p:cNvPr id="4" name="Місце для номера слайда 3"/>
          <p:cNvSpPr>
            <a:spLocks noGrp="1"/>
          </p:cNvSpPr>
          <p:nvPr>
            <p:ph type="sldNum" sz="quarter" idx="10"/>
          </p:nvPr>
        </p:nvSpPr>
        <p:spPr/>
        <p:txBody>
          <a:bodyPr/>
          <a:lstStyle/>
          <a:p>
            <a:r>
              <a:rPr lang="en-US" smtClean="0"/>
              <a:t>Bohr Models and Lewis Dot Diagrams </a:t>
            </a:r>
          </a:p>
          <a:p>
            <a:r>
              <a:rPr lang="en-US" smtClean="0"/>
              <a:t>Science 10</a:t>
            </a:r>
          </a:p>
          <a:p>
            <a:endParaRPr lang="en-US"/>
          </a:p>
        </p:txBody>
      </p:sp>
    </p:spTree>
    <p:extLst>
      <p:ext uri="{BB962C8B-B14F-4D97-AF65-F5344CB8AC3E}">
        <p14:creationId xmlns:p14="http://schemas.microsoft.com/office/powerpoint/2010/main" val="42090810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pl-PL" smtClean="0"/>
              <a:t>Practice </a:t>
            </a:r>
          </a:p>
          <a:p>
            <a:r>
              <a:rPr lang="pl-PL" smtClean="0"/>
              <a:t>Blank Periodic Table</a:t>
            </a:r>
          </a:p>
          <a:p>
            <a:endParaRPr lang="pl-PL" smtClean="0"/>
          </a:p>
          <a:p>
            <a:endParaRPr lang="uk-UA"/>
          </a:p>
        </p:txBody>
      </p:sp>
      <p:sp>
        <p:nvSpPr>
          <p:cNvPr id="4" name="Місце для номера слайда 3"/>
          <p:cNvSpPr>
            <a:spLocks noGrp="1"/>
          </p:cNvSpPr>
          <p:nvPr>
            <p:ph type="sldNum" sz="quarter" idx="10"/>
          </p:nvPr>
        </p:nvSpPr>
        <p:spPr/>
        <p:txBody>
          <a:bodyPr/>
          <a:lstStyle/>
          <a:p>
            <a:r>
              <a:rPr lang="en-US" smtClean="0"/>
              <a:t>Practice </a:t>
            </a:r>
          </a:p>
          <a:p>
            <a:r>
              <a:rPr lang="en-US" smtClean="0"/>
              <a:t>Blank Periodic Table</a:t>
            </a:r>
          </a:p>
          <a:p>
            <a:endParaRPr lang="en-US" smtClean="0"/>
          </a:p>
          <a:p>
            <a:endParaRPr lang="en-US"/>
          </a:p>
        </p:txBody>
      </p:sp>
    </p:spTree>
    <p:extLst>
      <p:ext uri="{BB962C8B-B14F-4D97-AF65-F5344CB8AC3E}">
        <p14:creationId xmlns:p14="http://schemas.microsoft.com/office/powerpoint/2010/main" val="1678575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Valence Electrons</a:t>
            </a:r>
          </a:p>
          <a:p>
            <a:r>
              <a:rPr lang="en-US" smtClean="0"/>
              <a:t>Valence electrons and stability </a:t>
            </a:r>
          </a:p>
          <a:p>
            <a:r>
              <a:rPr lang="en-US" smtClean="0"/>
              <a:t>Which group on the periodic table, do you notice, always has all its valence electron shell full?  _______________________</a:t>
            </a:r>
          </a:p>
          <a:p>
            <a:r>
              <a:rPr lang="en-US" smtClean="0"/>
              <a:t>Every element wants to have a full outer shell – because then it is ______________________ and never has to react. </a:t>
            </a:r>
          </a:p>
          <a:p>
            <a:r>
              <a:rPr lang="en-US" smtClean="0"/>
              <a:t>Every element wants to be a __________________________ because they have full valence e-, and are stable!!</a:t>
            </a:r>
          </a:p>
          <a:p>
            <a:endParaRPr lang="en-US" smtClean="0"/>
          </a:p>
          <a:p>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Valence Electrons</a:t>
            </a:r>
          </a:p>
          <a:p>
            <a:r>
              <a:rPr lang="en-US" smtClean="0"/>
              <a:t>Valence electrons and stability </a:t>
            </a:r>
          </a:p>
          <a:p>
            <a:r>
              <a:rPr lang="en-US" smtClean="0"/>
              <a:t>Which group on the periodic table, do you notice, always has all its valence electron shell full?  _______________________</a:t>
            </a:r>
          </a:p>
          <a:p>
            <a:r>
              <a:rPr lang="en-US" smtClean="0"/>
              <a:t>Every element wants to have a full outer shell – because then it is ______________________ and never has to react. </a:t>
            </a:r>
          </a:p>
          <a:p>
            <a:r>
              <a:rPr lang="en-US" smtClean="0"/>
              <a:t>Every element wants to be a __________________________ because they have full valence e-, and are stable!!</a:t>
            </a:r>
          </a:p>
          <a:p>
            <a:endParaRPr lang="en-US" smtClean="0"/>
          </a:p>
          <a:p>
            <a:endParaRPr lang="en-US" smtClean="0"/>
          </a:p>
          <a:p>
            <a:endParaRPr lang="en-US" smtClean="0"/>
          </a:p>
          <a:p>
            <a:endParaRPr lang="en-US"/>
          </a:p>
        </p:txBody>
      </p:sp>
    </p:spTree>
    <p:extLst>
      <p:ext uri="{BB962C8B-B14F-4D97-AF65-F5344CB8AC3E}">
        <p14:creationId xmlns:p14="http://schemas.microsoft.com/office/powerpoint/2010/main" val="3271111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Secret way to tell how many Valence e- in each element…</a:t>
            </a:r>
          </a:p>
          <a:p>
            <a:r>
              <a:rPr lang="en-US" smtClean="0"/>
              <a:t>Look at your periodic table</a:t>
            </a:r>
          </a:p>
          <a:p>
            <a:r>
              <a:rPr lang="en-US" smtClean="0"/>
              <a:t>Locate the 1 vertical row, the 2nd, then skip over to the 13th, 14th all the way to the 18th.</a:t>
            </a:r>
          </a:p>
          <a:p>
            <a:r>
              <a:rPr lang="en-US" smtClean="0"/>
              <a:t>The last digit of each vertical row number is the amount of valence electrons</a:t>
            </a:r>
          </a:p>
          <a:p>
            <a:r>
              <a:rPr lang="en-US" smtClean="0"/>
              <a:t>Row 1 – all elements in that row have 1 valence e- ( 1 e- in the last shell),  Row 2 – all elements in that row have 2 valence e-.</a:t>
            </a:r>
          </a:p>
          <a:p>
            <a:r>
              <a:rPr lang="en-US" smtClean="0"/>
              <a:t>Row 13 - all elements in that row have 3 valence e- , so row 18 has 8 valence e-(a full outer orbit) except Helium which has a full outer orbit of 2e-)</a:t>
            </a:r>
          </a:p>
          <a:p>
            <a:endParaRPr lang="uk-UA"/>
          </a:p>
        </p:txBody>
      </p:sp>
      <p:sp>
        <p:nvSpPr>
          <p:cNvPr id="4" name="Місце для номера слайда 3"/>
          <p:cNvSpPr>
            <a:spLocks noGrp="1"/>
          </p:cNvSpPr>
          <p:nvPr>
            <p:ph type="sldNum" sz="quarter" idx="10"/>
          </p:nvPr>
        </p:nvSpPr>
        <p:spPr/>
        <p:txBody>
          <a:bodyPr/>
          <a:lstStyle/>
          <a:p>
            <a:r>
              <a:rPr lang="en-US" smtClean="0"/>
              <a:t>Secret way to tell how many Valence e- in each element…</a:t>
            </a:r>
          </a:p>
          <a:p>
            <a:r>
              <a:rPr lang="en-US" smtClean="0"/>
              <a:t>Look at your periodic table</a:t>
            </a:r>
          </a:p>
          <a:p>
            <a:r>
              <a:rPr lang="en-US" smtClean="0"/>
              <a:t>Locate the 1 vertical row, the 2nd, then skip over to the 13th, 14th all the way to the 18th.</a:t>
            </a:r>
          </a:p>
          <a:p>
            <a:r>
              <a:rPr lang="en-US" smtClean="0"/>
              <a:t>The last digit of each vertical row number is the amount of valence electrons</a:t>
            </a:r>
          </a:p>
          <a:p>
            <a:r>
              <a:rPr lang="en-US" smtClean="0"/>
              <a:t>Row 1 – all elements in that row have 1 valence e- ( 1 e- in the last shell),  Row 2 – all elements in that row have 2 valence e-.</a:t>
            </a:r>
          </a:p>
          <a:p>
            <a:r>
              <a:rPr lang="en-US" smtClean="0"/>
              <a:t>Row 13 - all elements in that row have 3 valence e- , so row 18 has 8 valence e-(a full outer orbit) except Helium which has a full outer orbit of 2e-)</a:t>
            </a:r>
          </a:p>
          <a:p>
            <a:endParaRPr lang="en-US"/>
          </a:p>
        </p:txBody>
      </p:sp>
    </p:spTree>
    <p:extLst>
      <p:ext uri="{BB962C8B-B14F-4D97-AF65-F5344CB8AC3E}">
        <p14:creationId xmlns:p14="http://schemas.microsoft.com/office/powerpoint/2010/main" val="105526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Lewis Dot Diagrams…</a:t>
            </a:r>
          </a:p>
          <a:p>
            <a:r>
              <a:rPr lang="en-US" smtClean="0"/>
              <a:t>Gilbert Lewis used a different model than Bohr, and he only showed the valence e- in it.  </a:t>
            </a:r>
          </a:p>
          <a:p>
            <a:r>
              <a:rPr lang="en-US" smtClean="0"/>
              <a:t>His model is called the Lewis dot structure .He put dots around the symbols so that we can see just the valence electrons for the elements (so we can easily see which e- are going to react) </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Lewis Dot Diagrams…</a:t>
            </a:r>
          </a:p>
          <a:p>
            <a:r>
              <a:rPr lang="en-US" smtClean="0"/>
              <a:t>Gilbert Lewis used a different model than Bohr, and he only showed the valence e- in it.  </a:t>
            </a:r>
          </a:p>
          <a:p>
            <a:r>
              <a:rPr lang="en-US" smtClean="0"/>
              <a:t>His model is called the Lewis dot structure .He put dots around the symbols so that we can see just the valence electrons for the elements (so we can easily see which e- are going to react) </a:t>
            </a:r>
          </a:p>
          <a:p>
            <a:endParaRPr lang="en-US" smtClean="0"/>
          </a:p>
          <a:p>
            <a:endParaRPr lang="en-US"/>
          </a:p>
        </p:txBody>
      </p:sp>
    </p:spTree>
    <p:extLst>
      <p:ext uri="{BB962C8B-B14F-4D97-AF65-F5344CB8AC3E}">
        <p14:creationId xmlns:p14="http://schemas.microsoft.com/office/powerpoint/2010/main" val="534326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The red dots show you the valence electrons in each element’s atoms</a:t>
            </a:r>
          </a:p>
          <a:p>
            <a:endParaRPr lang="uk-UA"/>
          </a:p>
        </p:txBody>
      </p:sp>
      <p:sp>
        <p:nvSpPr>
          <p:cNvPr id="4" name="Місце для номера слайда 3"/>
          <p:cNvSpPr>
            <a:spLocks noGrp="1"/>
          </p:cNvSpPr>
          <p:nvPr>
            <p:ph type="sldNum" sz="quarter" idx="10"/>
          </p:nvPr>
        </p:nvSpPr>
        <p:spPr/>
        <p:txBody>
          <a:bodyPr/>
          <a:lstStyle/>
          <a:p>
            <a:r>
              <a:rPr lang="en-US" smtClean="0"/>
              <a:t>The red dots show you the valence electrons in each element’s atoms</a:t>
            </a:r>
          </a:p>
          <a:p>
            <a:endParaRPr lang="en-US"/>
          </a:p>
        </p:txBody>
      </p:sp>
    </p:spTree>
    <p:extLst>
      <p:ext uri="{BB962C8B-B14F-4D97-AF65-F5344CB8AC3E}">
        <p14:creationId xmlns:p14="http://schemas.microsoft.com/office/powerpoint/2010/main" val="820269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pl-PL" smtClean="0"/>
              <a:t>Lewis Dot Structures</a:t>
            </a:r>
          </a:p>
          <a:p>
            <a:endParaRPr lang="uk-UA"/>
          </a:p>
        </p:txBody>
      </p:sp>
      <p:sp>
        <p:nvSpPr>
          <p:cNvPr id="4" name="Місце для номера слайда 3"/>
          <p:cNvSpPr>
            <a:spLocks noGrp="1"/>
          </p:cNvSpPr>
          <p:nvPr>
            <p:ph type="sldNum" sz="quarter" idx="10"/>
          </p:nvPr>
        </p:nvSpPr>
        <p:spPr/>
        <p:txBody>
          <a:bodyPr/>
          <a:lstStyle/>
          <a:p>
            <a:r>
              <a:rPr lang="en-US" smtClean="0"/>
              <a:t>Lewis Dot Structures</a:t>
            </a:r>
          </a:p>
          <a:p>
            <a:endParaRPr lang="en-US"/>
          </a:p>
        </p:txBody>
      </p:sp>
    </p:spTree>
    <p:extLst>
      <p:ext uri="{BB962C8B-B14F-4D97-AF65-F5344CB8AC3E}">
        <p14:creationId xmlns:p14="http://schemas.microsoft.com/office/powerpoint/2010/main" val="3600455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See the difference??...</a:t>
            </a:r>
            <a:br>
              <a:rPr lang="en-US" smtClean="0"/>
            </a:br>
            <a:r>
              <a:rPr lang="en-US" smtClean="0"/>
              <a:t>Lewis just shows the valence e-</a:t>
            </a:r>
          </a:p>
          <a:p>
            <a:r>
              <a:rPr lang="en-US" smtClean="0"/>
              <a:t>P: 11</a:t>
            </a:r>
          </a:p>
          <a:p>
            <a:r>
              <a:rPr lang="en-US" smtClean="0"/>
              <a:t>N:12</a:t>
            </a:r>
          </a:p>
          <a:p>
            <a:r>
              <a:rPr lang="en-US" smtClean="0"/>
              <a:t>Bohr model of Sodium Atom</a:t>
            </a:r>
          </a:p>
          <a:p>
            <a:r>
              <a:rPr lang="en-US" smtClean="0"/>
              <a:t>Lewis Structure of Sodium Atom</a:t>
            </a:r>
          </a:p>
          <a:p>
            <a:r>
              <a:rPr lang="en-US" smtClean="0"/>
              <a:t>Na</a:t>
            </a:r>
          </a:p>
          <a:p>
            <a:endParaRPr lang="uk-UA"/>
          </a:p>
        </p:txBody>
      </p:sp>
      <p:sp>
        <p:nvSpPr>
          <p:cNvPr id="4" name="Місце для номера слайда 3"/>
          <p:cNvSpPr>
            <a:spLocks noGrp="1"/>
          </p:cNvSpPr>
          <p:nvPr>
            <p:ph type="sldNum" sz="quarter" idx="10"/>
          </p:nvPr>
        </p:nvSpPr>
        <p:spPr/>
        <p:txBody>
          <a:bodyPr/>
          <a:lstStyle/>
          <a:p>
            <a:r>
              <a:rPr lang="en-US" smtClean="0"/>
              <a:t>See the difference??...</a:t>
            </a:r>
            <a:br>
              <a:rPr lang="en-US" smtClean="0"/>
            </a:br>
            <a:r>
              <a:rPr lang="en-US" smtClean="0"/>
              <a:t>Lewis just shows the valence e-</a:t>
            </a:r>
          </a:p>
          <a:p>
            <a:r>
              <a:rPr lang="en-US" smtClean="0"/>
              <a:t>P: 11</a:t>
            </a:r>
          </a:p>
          <a:p>
            <a:r>
              <a:rPr lang="en-US" smtClean="0"/>
              <a:t>N:12</a:t>
            </a:r>
          </a:p>
          <a:p>
            <a:r>
              <a:rPr lang="en-US" smtClean="0"/>
              <a:t>Bohr model of Sodium Atom</a:t>
            </a:r>
          </a:p>
          <a:p>
            <a:r>
              <a:rPr lang="en-US" smtClean="0"/>
              <a:t>Lewis Structure of Sodium Atom</a:t>
            </a:r>
          </a:p>
          <a:p>
            <a:r>
              <a:rPr lang="en-US" smtClean="0"/>
              <a:t>Na</a:t>
            </a:r>
          </a:p>
          <a:p>
            <a:endParaRPr lang="en-US"/>
          </a:p>
        </p:txBody>
      </p:sp>
    </p:spTree>
    <p:extLst>
      <p:ext uri="{BB962C8B-B14F-4D97-AF65-F5344CB8AC3E}">
        <p14:creationId xmlns:p14="http://schemas.microsoft.com/office/powerpoint/2010/main" val="37859440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Lewis Dot Structures</a:t>
            </a:r>
          </a:p>
          <a:p>
            <a:r>
              <a:rPr lang="en-US" smtClean="0"/>
              <a:t>Lewis dot structures are really simple – they are just the valence e- represented as dots around an element. </a:t>
            </a:r>
          </a:p>
          <a:p>
            <a:r>
              <a:rPr lang="en-US" smtClean="0"/>
              <a:t>2 electrons together is called a lone pair.</a:t>
            </a:r>
          </a:p>
          <a:p>
            <a:endParaRPr lang="en-US" smtClean="0"/>
          </a:p>
          <a:p>
            <a:r>
              <a:rPr lang="en-US" smtClean="0"/>
              <a:t>The # of valence e- is … 8</a:t>
            </a:r>
          </a:p>
          <a:p>
            <a:r>
              <a:rPr lang="en-US" smtClean="0"/>
              <a:t>8 e- is stable.</a:t>
            </a:r>
          </a:p>
          <a:p>
            <a:endParaRPr lang="en-US" smtClean="0"/>
          </a:p>
          <a:p>
            <a:r>
              <a:rPr lang="en-US" smtClean="0"/>
              <a:t> when atoms have a full 8 valence orbit – we call it a stable octet</a:t>
            </a:r>
          </a:p>
          <a:p>
            <a:endParaRPr lang="uk-UA"/>
          </a:p>
        </p:txBody>
      </p:sp>
      <p:sp>
        <p:nvSpPr>
          <p:cNvPr id="4" name="Місце для номера слайда 3"/>
          <p:cNvSpPr>
            <a:spLocks noGrp="1"/>
          </p:cNvSpPr>
          <p:nvPr>
            <p:ph type="sldNum" sz="quarter" idx="10"/>
          </p:nvPr>
        </p:nvSpPr>
        <p:spPr/>
        <p:txBody>
          <a:bodyPr/>
          <a:lstStyle/>
          <a:p>
            <a:r>
              <a:rPr lang="en-US" smtClean="0"/>
              <a:t>Lewis Dot Structures</a:t>
            </a:r>
          </a:p>
          <a:p>
            <a:r>
              <a:rPr lang="en-US" smtClean="0"/>
              <a:t>Lewis dot structures are really simple – they are just the valence e- represented as dots around an element. </a:t>
            </a:r>
          </a:p>
          <a:p>
            <a:r>
              <a:rPr lang="en-US" smtClean="0"/>
              <a:t>2 electrons together is called a lone pair.</a:t>
            </a:r>
          </a:p>
          <a:p>
            <a:endParaRPr lang="en-US" smtClean="0"/>
          </a:p>
          <a:p>
            <a:r>
              <a:rPr lang="en-US" smtClean="0"/>
              <a:t>The # of valence e- is … 8</a:t>
            </a:r>
          </a:p>
          <a:p>
            <a:r>
              <a:rPr lang="en-US" smtClean="0"/>
              <a:t>8 e- is stable.</a:t>
            </a:r>
          </a:p>
          <a:p>
            <a:endParaRPr lang="en-US" smtClean="0"/>
          </a:p>
          <a:p>
            <a:r>
              <a:rPr lang="en-US" smtClean="0"/>
              <a:t> when atoms have a full 8 valence orbit – we call it a stable octet</a:t>
            </a:r>
          </a:p>
          <a:p>
            <a:endParaRPr lang="en-US"/>
          </a:p>
        </p:txBody>
      </p:sp>
    </p:spTree>
    <p:extLst>
      <p:ext uri="{BB962C8B-B14F-4D97-AF65-F5344CB8AC3E}">
        <p14:creationId xmlns:p14="http://schemas.microsoft.com/office/powerpoint/2010/main" val="37938899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pl-PL" smtClean="0"/>
              <a:t>How to draw …</a:t>
            </a:r>
          </a:p>
          <a:p>
            <a:endParaRPr lang="uk-UA"/>
          </a:p>
        </p:txBody>
      </p:sp>
      <p:sp>
        <p:nvSpPr>
          <p:cNvPr id="4" name="Місце для номера слайда 3"/>
          <p:cNvSpPr>
            <a:spLocks noGrp="1"/>
          </p:cNvSpPr>
          <p:nvPr>
            <p:ph type="sldNum" sz="quarter" idx="10"/>
          </p:nvPr>
        </p:nvSpPr>
        <p:spPr/>
        <p:txBody>
          <a:bodyPr/>
          <a:lstStyle/>
          <a:p>
            <a:r>
              <a:rPr lang="en-US" smtClean="0"/>
              <a:t>How to draw …</a:t>
            </a:r>
          </a:p>
          <a:p>
            <a:endParaRPr lang="en-US"/>
          </a:p>
        </p:txBody>
      </p:sp>
    </p:spTree>
    <p:extLst>
      <p:ext uri="{BB962C8B-B14F-4D97-AF65-F5344CB8AC3E}">
        <p14:creationId xmlns:p14="http://schemas.microsoft.com/office/powerpoint/2010/main" val="4055552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Try some …</a:t>
            </a:r>
          </a:p>
          <a:p>
            <a:r>
              <a:rPr lang="en-US" smtClean="0"/>
              <a:t>Remember, up to 4 e-, you put separately on each side of the symbol, once you get to 5, you have to start pairing up.</a:t>
            </a:r>
            <a:br>
              <a:rPr lang="en-US" smtClean="0"/>
            </a:br>
            <a:endParaRPr lang="en-US" smtClean="0"/>
          </a:p>
          <a:p>
            <a:r>
              <a:rPr lang="en-US" smtClean="0"/>
              <a:t>1) Magnesium			2) Nitrogen</a:t>
            </a:r>
          </a:p>
          <a:p>
            <a:endParaRPr lang="en-US" smtClean="0"/>
          </a:p>
          <a:p>
            <a:endParaRPr lang="en-US" smtClean="0"/>
          </a:p>
          <a:p>
            <a:endParaRPr lang="en-US" smtClean="0"/>
          </a:p>
          <a:p>
            <a:endParaRPr lang="en-US" smtClean="0"/>
          </a:p>
          <a:p>
            <a:r>
              <a:rPr lang="en-US" smtClean="0"/>
              <a:t>3) Flourine			   4) Argon</a:t>
            </a:r>
          </a:p>
          <a:p>
            <a:endParaRPr lang="en-US" smtClean="0"/>
          </a:p>
          <a:p>
            <a:r>
              <a:rPr lang="en-US" smtClean="0"/>
              <a:t>Mg</a:t>
            </a:r>
          </a:p>
          <a:p>
            <a:r>
              <a:rPr lang="en-US" smtClean="0"/>
              <a:t>N</a:t>
            </a:r>
          </a:p>
          <a:p>
            <a:r>
              <a:rPr lang="en-US" smtClean="0"/>
              <a:t>F</a:t>
            </a:r>
          </a:p>
          <a:p>
            <a:r>
              <a:rPr lang="en-US" smtClean="0"/>
              <a:t>Ar</a:t>
            </a:r>
          </a:p>
          <a:p>
            <a:r>
              <a:rPr lang="en-US" smtClean="0"/>
              <a:t>Bonding pair</a:t>
            </a:r>
          </a:p>
          <a:p>
            <a:r>
              <a:rPr lang="en-US" smtClean="0"/>
              <a:t>Lone pair</a:t>
            </a:r>
          </a:p>
          <a:p>
            <a:endParaRPr lang="uk-UA"/>
          </a:p>
        </p:txBody>
      </p:sp>
      <p:sp>
        <p:nvSpPr>
          <p:cNvPr id="4" name="Місце для номера слайда 3"/>
          <p:cNvSpPr>
            <a:spLocks noGrp="1"/>
          </p:cNvSpPr>
          <p:nvPr>
            <p:ph type="sldNum" sz="quarter" idx="10"/>
          </p:nvPr>
        </p:nvSpPr>
        <p:spPr/>
        <p:txBody>
          <a:bodyPr/>
          <a:lstStyle/>
          <a:p>
            <a:r>
              <a:rPr lang="en-US" smtClean="0"/>
              <a:t>Try some …</a:t>
            </a:r>
          </a:p>
          <a:p>
            <a:r>
              <a:rPr lang="en-US" smtClean="0"/>
              <a:t>Remember, up to 4 e-, you put separately on each side of the symbol, once you get to 5, you have to start pairing up.</a:t>
            </a:r>
            <a:br>
              <a:rPr lang="en-US" smtClean="0"/>
            </a:br>
            <a:endParaRPr lang="en-US" smtClean="0"/>
          </a:p>
          <a:p>
            <a:r>
              <a:rPr lang="en-US" smtClean="0"/>
              <a:t>1) Magnesium			2) Nitrogen</a:t>
            </a:r>
          </a:p>
          <a:p>
            <a:endParaRPr lang="en-US" smtClean="0"/>
          </a:p>
          <a:p>
            <a:endParaRPr lang="en-US" smtClean="0"/>
          </a:p>
          <a:p>
            <a:endParaRPr lang="en-US" smtClean="0"/>
          </a:p>
          <a:p>
            <a:endParaRPr lang="en-US" smtClean="0"/>
          </a:p>
          <a:p>
            <a:r>
              <a:rPr lang="en-US" smtClean="0"/>
              <a:t>3) Flourine			   4) Argon</a:t>
            </a:r>
          </a:p>
          <a:p>
            <a:endParaRPr lang="en-US" smtClean="0"/>
          </a:p>
          <a:p>
            <a:r>
              <a:rPr lang="en-US" smtClean="0"/>
              <a:t>Mg</a:t>
            </a:r>
          </a:p>
          <a:p>
            <a:r>
              <a:rPr lang="en-US" smtClean="0"/>
              <a:t>N</a:t>
            </a:r>
          </a:p>
          <a:p>
            <a:r>
              <a:rPr lang="en-US" smtClean="0"/>
              <a:t>F</a:t>
            </a:r>
          </a:p>
          <a:p>
            <a:r>
              <a:rPr lang="en-US" smtClean="0"/>
              <a:t>Ar</a:t>
            </a:r>
          </a:p>
          <a:p>
            <a:r>
              <a:rPr lang="en-US" smtClean="0"/>
              <a:t>Bonding pair</a:t>
            </a:r>
          </a:p>
          <a:p>
            <a:r>
              <a:rPr lang="en-US" smtClean="0"/>
              <a:t>Lone pair</a:t>
            </a:r>
          </a:p>
          <a:p>
            <a:endParaRPr lang="en-US"/>
          </a:p>
        </p:txBody>
      </p:sp>
    </p:spTree>
    <p:extLst>
      <p:ext uri="{BB962C8B-B14F-4D97-AF65-F5344CB8AC3E}">
        <p14:creationId xmlns:p14="http://schemas.microsoft.com/office/powerpoint/2010/main" val="3165868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pl-PL" smtClean="0"/>
              <a:t>Niels Bohr</a:t>
            </a:r>
          </a:p>
          <a:p>
            <a:endParaRPr lang="uk-UA"/>
          </a:p>
        </p:txBody>
      </p:sp>
      <p:sp>
        <p:nvSpPr>
          <p:cNvPr id="4" name="Місце для номера слайда 3"/>
          <p:cNvSpPr>
            <a:spLocks noGrp="1"/>
          </p:cNvSpPr>
          <p:nvPr>
            <p:ph type="sldNum" sz="quarter" idx="10"/>
          </p:nvPr>
        </p:nvSpPr>
        <p:spPr/>
        <p:txBody>
          <a:bodyPr/>
          <a:lstStyle/>
          <a:p>
            <a:r>
              <a:rPr lang="en-US" smtClean="0"/>
              <a:t>Niels Bohr</a:t>
            </a:r>
          </a:p>
          <a:p>
            <a:endParaRPr lang="en-US"/>
          </a:p>
        </p:txBody>
      </p:sp>
    </p:spTree>
    <p:extLst>
      <p:ext uri="{BB962C8B-B14F-4D97-AF65-F5344CB8AC3E}">
        <p14:creationId xmlns:p14="http://schemas.microsoft.com/office/powerpoint/2010/main" val="34340471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Things to KnOw…</a:t>
            </a:r>
          </a:p>
          <a:p>
            <a:r>
              <a:rPr lang="en-US" smtClean="0"/>
              <a:t>Every element wants to have a full outer orbit – then they are stable – so…</a:t>
            </a:r>
          </a:p>
          <a:p>
            <a:r>
              <a:rPr lang="en-US" smtClean="0"/>
              <a:t> if an element has it’s 1st orbit full and stable – it will have 2 valence e-</a:t>
            </a:r>
          </a:p>
          <a:p>
            <a:r>
              <a:rPr lang="en-US" smtClean="0"/>
              <a:t>if an element has it’s 2nd , or 3rd  orbit full and stable – it will have 8 valence e- (we call that a Stable octet)</a:t>
            </a:r>
          </a:p>
          <a:p>
            <a:r>
              <a:rPr lang="en-US" smtClean="0"/>
              <a:t>Everything wants to bind together to get a maximum of 8 valence e- shared between them – then they are stable!!</a:t>
            </a:r>
          </a:p>
          <a:p>
            <a:endParaRPr lang="uk-UA"/>
          </a:p>
        </p:txBody>
      </p:sp>
      <p:sp>
        <p:nvSpPr>
          <p:cNvPr id="4" name="Місце для номера слайда 3"/>
          <p:cNvSpPr>
            <a:spLocks noGrp="1"/>
          </p:cNvSpPr>
          <p:nvPr>
            <p:ph type="sldNum" sz="quarter" idx="10"/>
          </p:nvPr>
        </p:nvSpPr>
        <p:spPr/>
        <p:txBody>
          <a:bodyPr/>
          <a:lstStyle/>
          <a:p>
            <a:r>
              <a:rPr lang="en-US" smtClean="0"/>
              <a:t>Things to KnOw…</a:t>
            </a:r>
          </a:p>
          <a:p>
            <a:r>
              <a:rPr lang="en-US" smtClean="0"/>
              <a:t>Every element wants to have a full outer orbit – then they are stable – so…</a:t>
            </a:r>
          </a:p>
          <a:p>
            <a:r>
              <a:rPr lang="en-US" smtClean="0"/>
              <a:t> if an element has it’s 1st orbit full and stable – it will have 2 valence e-</a:t>
            </a:r>
          </a:p>
          <a:p>
            <a:r>
              <a:rPr lang="en-US" smtClean="0"/>
              <a:t>if an element has it’s 2nd , or 3rd  orbit full and stable – it will have 8 valence e- (we call that a Stable octet)</a:t>
            </a:r>
          </a:p>
          <a:p>
            <a:r>
              <a:rPr lang="en-US" smtClean="0"/>
              <a:t>Everything wants to bind together to get a maximum of 8 valence e- shared between them – then they are stable!!</a:t>
            </a:r>
          </a:p>
          <a:p>
            <a:endParaRPr lang="en-US"/>
          </a:p>
        </p:txBody>
      </p:sp>
    </p:spTree>
    <p:extLst>
      <p:ext uri="{BB962C8B-B14F-4D97-AF65-F5344CB8AC3E}">
        <p14:creationId xmlns:p14="http://schemas.microsoft.com/office/powerpoint/2010/main" val="68842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Lewis Dot Structures</a:t>
            </a:r>
          </a:p>
          <a:p>
            <a:r>
              <a:rPr lang="en-US" smtClean="0"/>
              <a:t>Draw the Lewis dot diagrams  for the elements in the blank periodic table  </a:t>
            </a:r>
          </a:p>
          <a:p>
            <a:endParaRPr lang="uk-UA"/>
          </a:p>
        </p:txBody>
      </p:sp>
      <p:sp>
        <p:nvSpPr>
          <p:cNvPr id="4" name="Місце для номера слайда 3"/>
          <p:cNvSpPr>
            <a:spLocks noGrp="1"/>
          </p:cNvSpPr>
          <p:nvPr>
            <p:ph type="sldNum" sz="quarter" idx="10"/>
          </p:nvPr>
        </p:nvSpPr>
        <p:spPr/>
        <p:txBody>
          <a:bodyPr/>
          <a:lstStyle/>
          <a:p>
            <a:r>
              <a:rPr lang="en-US" smtClean="0"/>
              <a:t>Lewis Dot Structures</a:t>
            </a:r>
          </a:p>
          <a:p>
            <a:r>
              <a:rPr lang="en-US" smtClean="0"/>
              <a:t>Draw the Lewis dot diagrams  for the elements in the blank periodic table  </a:t>
            </a:r>
          </a:p>
          <a:p>
            <a:endParaRPr lang="en-US"/>
          </a:p>
        </p:txBody>
      </p:sp>
    </p:spTree>
    <p:extLst>
      <p:ext uri="{BB962C8B-B14F-4D97-AF65-F5344CB8AC3E}">
        <p14:creationId xmlns:p14="http://schemas.microsoft.com/office/powerpoint/2010/main" val="3759938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Bohr Models…</a:t>
            </a:r>
          </a:p>
          <a:p>
            <a:r>
              <a:rPr lang="en-US" smtClean="0"/>
              <a:t>Niels Bohr explained the structure of the atom in his “Bohr models”. His model of the atom resembles a solar system. He came up with this model in 1913.  Here is a typical Bohr model, what can you figure out from it?</a:t>
            </a:r>
          </a:p>
          <a:p>
            <a:endParaRPr lang="uk-UA"/>
          </a:p>
        </p:txBody>
      </p:sp>
      <p:sp>
        <p:nvSpPr>
          <p:cNvPr id="4" name="Місце для номера слайда 3"/>
          <p:cNvSpPr>
            <a:spLocks noGrp="1"/>
          </p:cNvSpPr>
          <p:nvPr>
            <p:ph type="sldNum" sz="quarter" idx="10"/>
          </p:nvPr>
        </p:nvSpPr>
        <p:spPr/>
        <p:txBody>
          <a:bodyPr/>
          <a:lstStyle/>
          <a:p>
            <a:r>
              <a:rPr lang="en-US" smtClean="0"/>
              <a:t>Bohr Models…</a:t>
            </a:r>
          </a:p>
          <a:p>
            <a:r>
              <a:rPr lang="en-US" smtClean="0"/>
              <a:t>Niels Bohr explained the structure of the atom in his “Bohr models”. His model of the atom resembles a solar system. He came up with this model in 1913.  Here is a typical Bohr model, what can you figure out from it?</a:t>
            </a:r>
          </a:p>
          <a:p>
            <a:endParaRPr lang="en-US"/>
          </a:p>
        </p:txBody>
      </p:sp>
    </p:spTree>
    <p:extLst>
      <p:ext uri="{BB962C8B-B14F-4D97-AF65-F5344CB8AC3E}">
        <p14:creationId xmlns:p14="http://schemas.microsoft.com/office/powerpoint/2010/main" val="620387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Bohr models show the nucleus in the center with the # of Protons (p) and Neutrons (n) in it</a:t>
            </a:r>
          </a:p>
          <a:p>
            <a:r>
              <a:rPr lang="en-US" smtClean="0"/>
              <a:t>Around the nucleus, it shows </a:t>
            </a:r>
          </a:p>
          <a:p>
            <a:r>
              <a:rPr lang="en-US" smtClean="0"/>
              <a:t>  the electrons in orbits or shells</a:t>
            </a:r>
          </a:p>
          <a:p>
            <a:r>
              <a:rPr lang="en-US" smtClean="0"/>
              <a:t>Each orbit/shell can only hold a </a:t>
            </a:r>
          </a:p>
          <a:p>
            <a:r>
              <a:rPr lang="en-US" smtClean="0"/>
              <a:t>	certain # of electrons and then                     </a:t>
            </a:r>
          </a:p>
          <a:p>
            <a:r>
              <a:rPr lang="en-US" smtClean="0"/>
              <a:t>	it is full. </a:t>
            </a:r>
          </a:p>
          <a:p>
            <a:endParaRPr lang="uk-UA"/>
          </a:p>
        </p:txBody>
      </p:sp>
      <p:sp>
        <p:nvSpPr>
          <p:cNvPr id="4" name="Місце для номера слайда 3"/>
          <p:cNvSpPr>
            <a:spLocks noGrp="1"/>
          </p:cNvSpPr>
          <p:nvPr>
            <p:ph type="sldNum" sz="quarter" idx="10"/>
          </p:nvPr>
        </p:nvSpPr>
        <p:spPr/>
        <p:txBody>
          <a:bodyPr/>
          <a:lstStyle/>
          <a:p>
            <a:r>
              <a:rPr lang="en-US" smtClean="0"/>
              <a:t>Bohr models show the nucleus in the center with the # of Protons (p) and Neutrons (n) in it</a:t>
            </a:r>
          </a:p>
          <a:p>
            <a:r>
              <a:rPr lang="en-US" smtClean="0"/>
              <a:t>Around the nucleus, it shows </a:t>
            </a:r>
          </a:p>
          <a:p>
            <a:r>
              <a:rPr lang="en-US" smtClean="0"/>
              <a:t>  the electrons in orbits or shells</a:t>
            </a:r>
          </a:p>
          <a:p>
            <a:r>
              <a:rPr lang="en-US" smtClean="0"/>
              <a:t>Each orbit/shell can only hold a </a:t>
            </a:r>
          </a:p>
          <a:p>
            <a:r>
              <a:rPr lang="en-US" smtClean="0"/>
              <a:t>	certain # of electrons and then                     </a:t>
            </a:r>
          </a:p>
          <a:p>
            <a:r>
              <a:rPr lang="en-US" smtClean="0"/>
              <a:t>	it is full. </a:t>
            </a:r>
          </a:p>
          <a:p>
            <a:endParaRPr lang="en-US"/>
          </a:p>
        </p:txBody>
      </p:sp>
    </p:spTree>
    <p:extLst>
      <p:ext uri="{BB962C8B-B14F-4D97-AF65-F5344CB8AC3E}">
        <p14:creationId xmlns:p14="http://schemas.microsoft.com/office/powerpoint/2010/main" val="1994845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How many e- can each orbit hold?</a:t>
            </a:r>
          </a:p>
          <a:p>
            <a:r>
              <a:rPr lang="en-US" smtClean="0"/>
              <a:t>1st  orbit can hold 2 e-</a:t>
            </a:r>
          </a:p>
          <a:p>
            <a:r>
              <a:rPr lang="en-US" smtClean="0"/>
              <a:t>2nd orbit can hold 8 e-</a:t>
            </a:r>
          </a:p>
          <a:p>
            <a:r>
              <a:rPr lang="en-US" smtClean="0"/>
              <a:t>3rd orbit can hold 8 e-</a:t>
            </a:r>
          </a:p>
          <a:p>
            <a:r>
              <a:rPr lang="en-US" smtClean="0"/>
              <a:t>4th orbit can hold 18 e-</a:t>
            </a:r>
          </a:p>
          <a:p>
            <a:r>
              <a:rPr lang="en-US" smtClean="0"/>
              <a:t>You don’t need to know any higher orbits – we won’t be covering higher elements.</a:t>
            </a:r>
          </a:p>
          <a:p>
            <a:r>
              <a:rPr lang="en-US" smtClean="0"/>
              <a:t>You can depict any element in a Bohr model!</a:t>
            </a:r>
          </a:p>
          <a:p>
            <a:endParaRPr lang="uk-UA"/>
          </a:p>
        </p:txBody>
      </p:sp>
      <p:sp>
        <p:nvSpPr>
          <p:cNvPr id="4" name="Місце для номера слайда 3"/>
          <p:cNvSpPr>
            <a:spLocks noGrp="1"/>
          </p:cNvSpPr>
          <p:nvPr>
            <p:ph type="sldNum" sz="quarter" idx="10"/>
          </p:nvPr>
        </p:nvSpPr>
        <p:spPr/>
        <p:txBody>
          <a:bodyPr/>
          <a:lstStyle/>
          <a:p>
            <a:r>
              <a:rPr lang="en-US" smtClean="0"/>
              <a:t>How many e- can each orbit hold?</a:t>
            </a:r>
          </a:p>
          <a:p>
            <a:r>
              <a:rPr lang="en-US" smtClean="0"/>
              <a:t>1st  orbit can hold 2 e-</a:t>
            </a:r>
          </a:p>
          <a:p>
            <a:r>
              <a:rPr lang="en-US" smtClean="0"/>
              <a:t>2nd orbit can hold 8 e-</a:t>
            </a:r>
          </a:p>
          <a:p>
            <a:r>
              <a:rPr lang="en-US" smtClean="0"/>
              <a:t>3rd orbit can hold 8 e-</a:t>
            </a:r>
          </a:p>
          <a:p>
            <a:r>
              <a:rPr lang="en-US" smtClean="0"/>
              <a:t>4th orbit can hold 18 e-</a:t>
            </a:r>
          </a:p>
          <a:p>
            <a:r>
              <a:rPr lang="en-US" smtClean="0"/>
              <a:t>You don’t need to know any higher orbits – we won’t be covering higher elements.</a:t>
            </a:r>
          </a:p>
          <a:p>
            <a:r>
              <a:rPr lang="en-US" smtClean="0"/>
              <a:t>You can depict any element in a Bohr model!</a:t>
            </a:r>
          </a:p>
          <a:p>
            <a:endParaRPr lang="en-US"/>
          </a:p>
        </p:txBody>
      </p:sp>
    </p:spTree>
    <p:extLst>
      <p:ext uri="{BB962C8B-B14F-4D97-AF65-F5344CB8AC3E}">
        <p14:creationId xmlns:p14="http://schemas.microsoft.com/office/powerpoint/2010/main" val="775285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pt-BR" smtClean="0"/>
              <a:t>Some Bohr models…</a:t>
            </a:r>
          </a:p>
          <a:p>
            <a:r>
              <a:rPr lang="pt-BR" smtClean="0"/>
              <a:t>Beryllium</a:t>
            </a:r>
          </a:p>
          <a:p>
            <a:r>
              <a:rPr lang="pt-BR" smtClean="0"/>
              <a:t>4 p+    5n   4e-</a:t>
            </a:r>
          </a:p>
          <a:p>
            <a:r>
              <a:rPr lang="pt-BR" smtClean="0"/>
              <a:t>Oxygen</a:t>
            </a:r>
          </a:p>
          <a:p>
            <a:r>
              <a:rPr lang="pt-BR" smtClean="0"/>
              <a:t>8p+   8n   8e-</a:t>
            </a:r>
          </a:p>
          <a:p>
            <a:r>
              <a:rPr lang="pt-BR" smtClean="0"/>
              <a:t>Aluminium</a:t>
            </a:r>
          </a:p>
          <a:p>
            <a:r>
              <a:rPr lang="pt-BR" smtClean="0"/>
              <a:t>13 p+     13 e-       14 n</a:t>
            </a:r>
          </a:p>
          <a:p>
            <a:endParaRPr lang="uk-UA"/>
          </a:p>
        </p:txBody>
      </p:sp>
      <p:sp>
        <p:nvSpPr>
          <p:cNvPr id="4" name="Місце для номера слайда 3"/>
          <p:cNvSpPr>
            <a:spLocks noGrp="1"/>
          </p:cNvSpPr>
          <p:nvPr>
            <p:ph type="sldNum" sz="quarter" idx="10"/>
          </p:nvPr>
        </p:nvSpPr>
        <p:spPr/>
        <p:txBody>
          <a:bodyPr/>
          <a:lstStyle/>
          <a:p>
            <a:r>
              <a:rPr lang="pt-BR" smtClean="0"/>
              <a:t>Some Bohr models…</a:t>
            </a:r>
          </a:p>
          <a:p>
            <a:r>
              <a:rPr lang="pt-BR" smtClean="0"/>
              <a:t>Beryllium</a:t>
            </a:r>
          </a:p>
          <a:p>
            <a:r>
              <a:rPr lang="pt-BR" smtClean="0"/>
              <a:t>4 p+    5n   4e-</a:t>
            </a:r>
          </a:p>
          <a:p>
            <a:r>
              <a:rPr lang="pt-BR" smtClean="0"/>
              <a:t>Oxygen</a:t>
            </a:r>
          </a:p>
          <a:p>
            <a:r>
              <a:rPr lang="pt-BR" smtClean="0"/>
              <a:t>8p+   8n   8e-</a:t>
            </a:r>
          </a:p>
          <a:p>
            <a:r>
              <a:rPr lang="pt-BR" smtClean="0"/>
              <a:t>Aluminium</a:t>
            </a:r>
          </a:p>
          <a:p>
            <a:r>
              <a:rPr lang="pt-BR" smtClean="0"/>
              <a:t>13 p+     13 e-       14 n</a:t>
            </a:r>
          </a:p>
          <a:p>
            <a:endParaRPr lang="en-US"/>
          </a:p>
        </p:txBody>
      </p:sp>
    </p:spTree>
    <p:extLst>
      <p:ext uri="{BB962C8B-B14F-4D97-AF65-F5344CB8AC3E}">
        <p14:creationId xmlns:p14="http://schemas.microsoft.com/office/powerpoint/2010/main" val="560531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So how do we draw a Bohr model of… say…Sodium?</a:t>
            </a:r>
          </a:p>
          <a:p>
            <a:r>
              <a:rPr lang="en-US" smtClean="0"/>
              <a:t>Start with a nucleus, and put in how many protons and neutrons are in sodium (look at your periodic table)</a:t>
            </a:r>
          </a:p>
          <a:p>
            <a:endParaRPr lang="en-US" smtClean="0"/>
          </a:p>
          <a:p>
            <a:endParaRPr lang="en-US" smtClean="0"/>
          </a:p>
          <a:p>
            <a:endParaRPr lang="en-US" smtClean="0"/>
          </a:p>
          <a:p>
            <a:r>
              <a:rPr lang="en-US" smtClean="0"/>
              <a:t>Next place some orbits around it</a:t>
            </a:r>
          </a:p>
          <a:p>
            <a:endParaRPr lang="en-US" smtClean="0"/>
          </a:p>
          <a:p>
            <a:endParaRPr lang="en-US" smtClean="0"/>
          </a:p>
          <a:p>
            <a:r>
              <a:rPr lang="en-US" smtClean="0"/>
              <a:t>P:11</a:t>
            </a:r>
          </a:p>
          <a:p>
            <a:r>
              <a:rPr lang="en-US" smtClean="0"/>
              <a:t>N:12</a:t>
            </a:r>
          </a:p>
          <a:p>
            <a:r>
              <a:rPr lang="en-US" smtClean="0"/>
              <a:t>P:11</a:t>
            </a:r>
          </a:p>
          <a:p>
            <a:r>
              <a:rPr lang="en-US" smtClean="0"/>
              <a:t>N:12</a:t>
            </a:r>
          </a:p>
          <a:p>
            <a:endParaRPr lang="uk-UA"/>
          </a:p>
        </p:txBody>
      </p:sp>
      <p:sp>
        <p:nvSpPr>
          <p:cNvPr id="4" name="Місце для номера слайда 3"/>
          <p:cNvSpPr>
            <a:spLocks noGrp="1"/>
          </p:cNvSpPr>
          <p:nvPr>
            <p:ph type="sldNum" sz="quarter" idx="10"/>
          </p:nvPr>
        </p:nvSpPr>
        <p:spPr/>
        <p:txBody>
          <a:bodyPr/>
          <a:lstStyle/>
          <a:p>
            <a:r>
              <a:rPr lang="en-US" smtClean="0"/>
              <a:t>So how do we draw a Bohr model of… say…Sodium?</a:t>
            </a:r>
          </a:p>
          <a:p>
            <a:r>
              <a:rPr lang="en-US" smtClean="0"/>
              <a:t>Start with a nucleus, and put in how many protons and neutrons are in sodium (look at your periodic table)</a:t>
            </a:r>
          </a:p>
          <a:p>
            <a:endParaRPr lang="en-US" smtClean="0"/>
          </a:p>
          <a:p>
            <a:endParaRPr lang="en-US" smtClean="0"/>
          </a:p>
          <a:p>
            <a:endParaRPr lang="en-US" smtClean="0"/>
          </a:p>
          <a:p>
            <a:r>
              <a:rPr lang="en-US" smtClean="0"/>
              <a:t>Next place some orbits around it</a:t>
            </a:r>
          </a:p>
          <a:p>
            <a:endParaRPr lang="en-US" smtClean="0"/>
          </a:p>
          <a:p>
            <a:endParaRPr lang="en-US" smtClean="0"/>
          </a:p>
          <a:p>
            <a:r>
              <a:rPr lang="en-US" smtClean="0"/>
              <a:t>P:11</a:t>
            </a:r>
          </a:p>
          <a:p>
            <a:r>
              <a:rPr lang="en-US" smtClean="0"/>
              <a:t>N:12</a:t>
            </a:r>
          </a:p>
          <a:p>
            <a:r>
              <a:rPr lang="en-US" smtClean="0"/>
              <a:t>P:11</a:t>
            </a:r>
          </a:p>
          <a:p>
            <a:r>
              <a:rPr lang="en-US" smtClean="0"/>
              <a:t>N:12</a:t>
            </a:r>
          </a:p>
          <a:p>
            <a:endParaRPr lang="en-US"/>
          </a:p>
        </p:txBody>
      </p:sp>
    </p:spTree>
    <p:extLst>
      <p:ext uri="{BB962C8B-B14F-4D97-AF65-F5344CB8AC3E}">
        <p14:creationId xmlns:p14="http://schemas.microsoft.com/office/powerpoint/2010/main" val="3100186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smtClean="0"/>
          </a:p>
          <a:p>
            <a:r>
              <a:rPr lang="en-US" smtClean="0"/>
              <a:t>Next figure out how many e- are in sodium (look at your periodic table). Place them in dots in the orbits</a:t>
            </a:r>
          </a:p>
          <a:p>
            <a:endParaRPr lang="en-US" smtClean="0"/>
          </a:p>
          <a:p>
            <a:r>
              <a:rPr lang="en-US" smtClean="0"/>
              <a:t>P:11</a:t>
            </a:r>
          </a:p>
          <a:p>
            <a:r>
              <a:rPr lang="en-US" smtClean="0"/>
              <a:t>N:12</a:t>
            </a:r>
          </a:p>
          <a:p>
            <a:r>
              <a:rPr lang="en-US" smtClean="0"/>
              <a:t>Remember!! </a:t>
            </a:r>
          </a:p>
          <a:p>
            <a:r>
              <a:rPr lang="en-US" smtClean="0"/>
              <a:t>2 max in 1st orbit </a:t>
            </a:r>
          </a:p>
          <a:p>
            <a:r>
              <a:rPr lang="en-US" smtClean="0"/>
              <a:t>8 max in 2nd orbit</a:t>
            </a:r>
          </a:p>
          <a:p>
            <a:r>
              <a:rPr lang="en-US" smtClean="0"/>
              <a:t>8 max in 3rd orbit </a:t>
            </a:r>
          </a:p>
          <a:p>
            <a:r>
              <a:rPr lang="en-US" smtClean="0"/>
              <a:t>18 max in 4th orbit</a:t>
            </a:r>
          </a:p>
          <a:p>
            <a:r>
              <a:rPr lang="en-US" smtClean="0"/>
              <a:t>Sodium has 11 electrons !! </a:t>
            </a:r>
          </a:p>
          <a:p>
            <a:endParaRPr lang="en-US" smtClean="0"/>
          </a:p>
          <a:p>
            <a:r>
              <a:rPr lang="en-US" smtClean="0"/>
              <a:t>they are the same as the protons</a:t>
            </a:r>
            <a:endParaRPr lang="en-US"/>
          </a:p>
        </p:txBody>
      </p:sp>
      <p:sp>
        <p:nvSpPr>
          <p:cNvPr id="4" name="Місце для номера слайда 3"/>
          <p:cNvSpPr>
            <a:spLocks noGrp="1"/>
          </p:cNvSpPr>
          <p:nvPr>
            <p:ph type="sldNum" sz="quarter" idx="10"/>
          </p:nvPr>
        </p:nvSpPr>
        <p:spPr/>
        <p:txBody>
          <a:bodyPr/>
          <a:lstStyle/>
          <a:p>
            <a:endParaRPr lang="en-US" smtClean="0"/>
          </a:p>
          <a:p>
            <a:r>
              <a:rPr lang="en-US" smtClean="0"/>
              <a:t>Next figure out how many e- are in sodium (look at your periodic table). Place them in dots in the orbits</a:t>
            </a:r>
          </a:p>
          <a:p>
            <a:endParaRPr lang="en-US" smtClean="0"/>
          </a:p>
          <a:p>
            <a:r>
              <a:rPr lang="en-US" smtClean="0"/>
              <a:t>P:11</a:t>
            </a:r>
          </a:p>
          <a:p>
            <a:r>
              <a:rPr lang="en-US" smtClean="0"/>
              <a:t>N:12</a:t>
            </a:r>
          </a:p>
          <a:p>
            <a:r>
              <a:rPr lang="en-US" smtClean="0"/>
              <a:t>Remember!! </a:t>
            </a:r>
          </a:p>
          <a:p>
            <a:r>
              <a:rPr lang="en-US" smtClean="0"/>
              <a:t>2 max in 1st orbit </a:t>
            </a:r>
          </a:p>
          <a:p>
            <a:r>
              <a:rPr lang="en-US" smtClean="0"/>
              <a:t>8 max in 2nd orbit</a:t>
            </a:r>
          </a:p>
          <a:p>
            <a:r>
              <a:rPr lang="en-US" smtClean="0"/>
              <a:t>8 max in 3rd orbit </a:t>
            </a:r>
          </a:p>
          <a:p>
            <a:r>
              <a:rPr lang="en-US" smtClean="0"/>
              <a:t>18 max in 4th orbit</a:t>
            </a:r>
          </a:p>
          <a:p>
            <a:r>
              <a:rPr lang="en-US" smtClean="0"/>
              <a:t>Sodium has 11 electrons !! </a:t>
            </a:r>
          </a:p>
          <a:p>
            <a:endParaRPr lang="en-US" smtClean="0"/>
          </a:p>
          <a:p>
            <a:r>
              <a:rPr lang="en-US" smtClean="0"/>
              <a:t>they are the same as the protons</a:t>
            </a:r>
          </a:p>
        </p:txBody>
      </p:sp>
    </p:spTree>
    <p:extLst>
      <p:ext uri="{BB962C8B-B14F-4D97-AF65-F5344CB8AC3E}">
        <p14:creationId xmlns:p14="http://schemas.microsoft.com/office/powerpoint/2010/main" val="334059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Draw a Bohr Model for an Argon atom </a:t>
            </a:r>
            <a:br>
              <a:rPr lang="en-US" smtClean="0"/>
            </a:br>
            <a:endParaRPr lang="en-US" smtClean="0"/>
          </a:p>
          <a:p>
            <a:r>
              <a:rPr lang="en-US" smtClean="0"/>
              <a:t>How many neutrons and protons does it have?</a:t>
            </a:r>
          </a:p>
          <a:p>
            <a:r>
              <a:rPr lang="en-US" smtClean="0"/>
              <a:t>How many electrons does it have?</a:t>
            </a:r>
          </a:p>
          <a:p>
            <a:endParaRPr lang="uk-UA"/>
          </a:p>
        </p:txBody>
      </p:sp>
      <p:sp>
        <p:nvSpPr>
          <p:cNvPr id="4" name="Місце для номера слайда 3"/>
          <p:cNvSpPr>
            <a:spLocks noGrp="1"/>
          </p:cNvSpPr>
          <p:nvPr>
            <p:ph type="sldNum" sz="quarter" idx="10"/>
          </p:nvPr>
        </p:nvSpPr>
        <p:spPr/>
        <p:txBody>
          <a:bodyPr/>
          <a:lstStyle/>
          <a:p>
            <a:r>
              <a:rPr lang="en-US" smtClean="0"/>
              <a:t>Draw a Bohr Model for an Argon atom </a:t>
            </a:r>
            <a:br>
              <a:rPr lang="en-US" smtClean="0"/>
            </a:br>
            <a:endParaRPr lang="en-US" smtClean="0"/>
          </a:p>
          <a:p>
            <a:r>
              <a:rPr lang="en-US" smtClean="0"/>
              <a:t>How many neutrons and protons does it have?</a:t>
            </a:r>
          </a:p>
          <a:p>
            <a:r>
              <a:rPr lang="en-US" smtClean="0"/>
              <a:t>How many electrons does it have?</a:t>
            </a:r>
          </a:p>
          <a:p>
            <a:endParaRPr lang="en-US"/>
          </a:p>
        </p:txBody>
      </p:sp>
    </p:spTree>
    <p:extLst>
      <p:ext uri="{BB962C8B-B14F-4D97-AF65-F5344CB8AC3E}">
        <p14:creationId xmlns:p14="http://schemas.microsoft.com/office/powerpoint/2010/main" val="11710331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79540DF4-8204-4CDE-A704-FC0C57C6BE5B}" type="datetime1">
              <a:rPr lang="en-US" smtClean="0"/>
              <a:t>1/26/2017</a:t>
            </a:fld>
            <a:endParaRPr lang="en-US"/>
          </a:p>
        </p:txBody>
      </p:sp>
      <p:sp>
        <p:nvSpPr>
          <p:cNvPr id="5" name="Footer Placeholder 4"/>
          <p:cNvSpPr>
            <a:spLocks noGrp="1"/>
          </p:cNvSpPr>
          <p:nvPr>
            <p:ph type="ftr" sz="quarter" idx="11"/>
          </p:nvPr>
        </p:nvSpPr>
        <p:spPr>
          <a:xfrm>
            <a:off x="1174044" y="5357592"/>
            <a:ext cx="5034845" cy="365125"/>
          </a:xfrm>
        </p:spPr>
        <p:txBody>
          <a:bodyPr/>
          <a:lstStyle/>
          <a:p>
            <a:r>
              <a:rPr lang="en-US" smtClean="0"/>
              <a:t>www.sliderbase.com</a:t>
            </a:r>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7C157FC6-3A72-4D3A-9123-8417317DE11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C32058-CC65-4248-AB87-C290F1EF37D2}" type="datetime1">
              <a:rPr lang="en-US" smtClean="0"/>
              <a:t>1/26/2017</a:t>
            </a:fld>
            <a:endParaRPr lang="en-US"/>
          </a:p>
        </p:txBody>
      </p:sp>
      <p:sp>
        <p:nvSpPr>
          <p:cNvPr id="5" name="Footer Placeholder 4"/>
          <p:cNvSpPr>
            <a:spLocks noGrp="1"/>
          </p:cNvSpPr>
          <p:nvPr>
            <p:ph type="ftr" sz="quarter" idx="11"/>
          </p:nvPr>
        </p:nvSpPr>
        <p:spPr/>
        <p:txBody>
          <a:bodyPr/>
          <a:lstStyle/>
          <a:p>
            <a:r>
              <a:rPr lang="en-US" smtClean="0"/>
              <a:t>www.sliderbase.com</a:t>
            </a:r>
            <a:endParaRPr lang="en-US"/>
          </a:p>
        </p:txBody>
      </p:sp>
      <p:sp>
        <p:nvSpPr>
          <p:cNvPr id="6" name="Slide Number Placeholder 5"/>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28D632-9A8A-47B1-9834-0A052C376F76}" type="datetime1">
              <a:rPr lang="en-US" smtClean="0"/>
              <a:t>1/26/2017</a:t>
            </a:fld>
            <a:endParaRPr lang="en-US"/>
          </a:p>
        </p:txBody>
      </p:sp>
      <p:sp>
        <p:nvSpPr>
          <p:cNvPr id="5" name="Footer Placeholder 4"/>
          <p:cNvSpPr>
            <a:spLocks noGrp="1"/>
          </p:cNvSpPr>
          <p:nvPr>
            <p:ph type="ftr" sz="quarter" idx="11"/>
          </p:nvPr>
        </p:nvSpPr>
        <p:spPr/>
        <p:txBody>
          <a:bodyPr/>
          <a:lstStyle/>
          <a:p>
            <a:r>
              <a:rPr lang="en-US" smtClean="0"/>
              <a:t>www.sliderbase.com</a:t>
            </a:r>
            <a:endParaRPr lang="en-US"/>
          </a:p>
        </p:txBody>
      </p:sp>
      <p:sp>
        <p:nvSpPr>
          <p:cNvPr id="6" name="Slide Number Placeholder 5"/>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39B33B-D815-41AC-A539-96AD227A3770}" type="datetime1">
              <a:rPr lang="en-US" smtClean="0"/>
              <a:t>1/26/2017</a:t>
            </a:fld>
            <a:endParaRPr lang="en-US"/>
          </a:p>
        </p:txBody>
      </p:sp>
      <p:sp>
        <p:nvSpPr>
          <p:cNvPr id="5" name="Footer Placeholder 4"/>
          <p:cNvSpPr>
            <a:spLocks noGrp="1"/>
          </p:cNvSpPr>
          <p:nvPr>
            <p:ph type="ftr" sz="quarter" idx="11"/>
          </p:nvPr>
        </p:nvSpPr>
        <p:spPr/>
        <p:txBody>
          <a:bodyPr/>
          <a:lstStyle/>
          <a:p>
            <a:r>
              <a:rPr lang="en-US" smtClean="0"/>
              <a:t>www.sliderbase.com</a:t>
            </a:r>
            <a:endParaRPr lang="en-US"/>
          </a:p>
        </p:txBody>
      </p:sp>
      <p:sp>
        <p:nvSpPr>
          <p:cNvPr id="6" name="Slide Number Placeholder 5"/>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81F670-109A-4126-9DD4-39015E7EB22A}" type="datetime1">
              <a:rPr lang="en-US" smtClean="0"/>
              <a:t>1/26/2017</a:t>
            </a:fld>
            <a:endParaRPr lang="en-US"/>
          </a:p>
        </p:txBody>
      </p:sp>
      <p:sp>
        <p:nvSpPr>
          <p:cNvPr id="5" name="Footer Placeholder 4"/>
          <p:cNvSpPr>
            <a:spLocks noGrp="1"/>
          </p:cNvSpPr>
          <p:nvPr>
            <p:ph type="ftr" sz="quarter" idx="11"/>
          </p:nvPr>
        </p:nvSpPr>
        <p:spPr/>
        <p:txBody>
          <a:bodyPr/>
          <a:lstStyle/>
          <a:p>
            <a:r>
              <a:rPr lang="en-US" smtClean="0"/>
              <a:t>www.sliderbase.com</a:t>
            </a:r>
            <a:endParaRPr lang="en-US"/>
          </a:p>
        </p:txBody>
      </p:sp>
      <p:sp>
        <p:nvSpPr>
          <p:cNvPr id="6" name="Slide Number Placeholder 5"/>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329548B-F7BD-481A-B9B6-98B6D2470CF4}" type="datetime1">
              <a:rPr lang="en-US" smtClean="0"/>
              <a:t>1/26/2017</a:t>
            </a:fld>
            <a:endParaRPr lang="en-US"/>
          </a:p>
        </p:txBody>
      </p:sp>
      <p:sp>
        <p:nvSpPr>
          <p:cNvPr id="6" name="Footer Placeholder 5"/>
          <p:cNvSpPr>
            <a:spLocks noGrp="1"/>
          </p:cNvSpPr>
          <p:nvPr>
            <p:ph type="ftr" sz="quarter" idx="11"/>
          </p:nvPr>
        </p:nvSpPr>
        <p:spPr/>
        <p:txBody>
          <a:bodyPr/>
          <a:lstStyle/>
          <a:p>
            <a:r>
              <a:rPr lang="en-US" smtClean="0"/>
              <a:t>www.sliderbase.com</a:t>
            </a:r>
            <a:endParaRPr lang="en-US"/>
          </a:p>
        </p:txBody>
      </p:sp>
      <p:sp>
        <p:nvSpPr>
          <p:cNvPr id="7" name="Slide Number Placeholder 6"/>
          <p:cNvSpPr>
            <a:spLocks noGrp="1"/>
          </p:cNvSpPr>
          <p:nvPr>
            <p:ph type="sldNum" sz="quarter" idx="12"/>
          </p:nvPr>
        </p:nvSpPr>
        <p:spPr/>
        <p:txBody>
          <a:bodyPr/>
          <a:lstStyle/>
          <a:p>
            <a:fld id="{7C157FC6-3A72-4D3A-9123-8417317DE110}"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98AD570-64AA-4747-95CE-3A9F15EB33D8}" type="datetime1">
              <a:rPr lang="en-US" smtClean="0"/>
              <a:t>1/26/2017</a:t>
            </a:fld>
            <a:endParaRPr lang="en-US"/>
          </a:p>
        </p:txBody>
      </p:sp>
      <p:sp>
        <p:nvSpPr>
          <p:cNvPr id="8" name="Footer Placeholder 7"/>
          <p:cNvSpPr>
            <a:spLocks noGrp="1"/>
          </p:cNvSpPr>
          <p:nvPr>
            <p:ph type="ftr" sz="quarter" idx="11"/>
          </p:nvPr>
        </p:nvSpPr>
        <p:spPr/>
        <p:txBody>
          <a:bodyPr/>
          <a:lstStyle/>
          <a:p>
            <a:r>
              <a:rPr lang="en-US" smtClean="0"/>
              <a:t>www.sliderbase.com</a:t>
            </a:r>
            <a:endParaRPr lang="en-US"/>
          </a:p>
        </p:txBody>
      </p:sp>
      <p:sp>
        <p:nvSpPr>
          <p:cNvPr id="9" name="Slide Number Placeholder 8"/>
          <p:cNvSpPr>
            <a:spLocks noGrp="1"/>
          </p:cNvSpPr>
          <p:nvPr>
            <p:ph type="sldNum" sz="quarter" idx="12"/>
          </p:nvPr>
        </p:nvSpPr>
        <p:spPr/>
        <p:txBody>
          <a:bodyPr/>
          <a:lstStyle/>
          <a:p>
            <a:fld id="{7C157FC6-3A72-4D3A-9123-8417317DE110}"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1CB14C-9B93-4C0C-94D0-D2E00AE6B0D3}" type="datetime1">
              <a:rPr lang="en-US" smtClean="0"/>
              <a:t>1/26/2017</a:t>
            </a:fld>
            <a:endParaRPr lang="en-US"/>
          </a:p>
        </p:txBody>
      </p:sp>
      <p:sp>
        <p:nvSpPr>
          <p:cNvPr id="4" name="Footer Placeholder 3"/>
          <p:cNvSpPr>
            <a:spLocks noGrp="1"/>
          </p:cNvSpPr>
          <p:nvPr>
            <p:ph type="ftr" sz="quarter" idx="11"/>
          </p:nvPr>
        </p:nvSpPr>
        <p:spPr/>
        <p:txBody>
          <a:bodyPr/>
          <a:lstStyle/>
          <a:p>
            <a:r>
              <a:rPr lang="en-US" smtClean="0"/>
              <a:t>www.sliderbase.com</a:t>
            </a:r>
            <a:endParaRPr lang="en-US"/>
          </a:p>
        </p:txBody>
      </p:sp>
      <p:sp>
        <p:nvSpPr>
          <p:cNvPr id="5" name="Slide Number Placeholder 4"/>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39042B-2365-4D5E-8554-1D3A24AB49E4}" type="datetime1">
              <a:rPr lang="en-US" smtClean="0"/>
              <a:t>1/26/2017</a:t>
            </a:fld>
            <a:endParaRPr lang="en-US"/>
          </a:p>
        </p:txBody>
      </p:sp>
      <p:sp>
        <p:nvSpPr>
          <p:cNvPr id="3" name="Footer Placeholder 2"/>
          <p:cNvSpPr>
            <a:spLocks noGrp="1"/>
          </p:cNvSpPr>
          <p:nvPr>
            <p:ph type="ftr" sz="quarter" idx="11"/>
          </p:nvPr>
        </p:nvSpPr>
        <p:spPr/>
        <p:txBody>
          <a:bodyPr/>
          <a:lstStyle/>
          <a:p>
            <a:r>
              <a:rPr lang="en-US" smtClean="0"/>
              <a:t>www.sliderbase.com</a:t>
            </a:r>
            <a:endParaRPr lang="en-US"/>
          </a:p>
        </p:txBody>
      </p:sp>
      <p:sp>
        <p:nvSpPr>
          <p:cNvPr id="4" name="Slide Number Placeholder 3"/>
          <p:cNvSpPr>
            <a:spLocks noGrp="1"/>
          </p:cNvSpPr>
          <p:nvPr>
            <p:ph type="sldNum" sz="quarter" idx="12"/>
          </p:nvPr>
        </p:nvSpPr>
        <p:spPr/>
        <p:txBody>
          <a:bodyPr/>
          <a:lstStyle/>
          <a:p>
            <a:fld id="{7C157FC6-3A72-4D3A-9123-8417317DE11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452008CB-8410-40FB-8819-A33894139D3E}" type="datetime1">
              <a:rPr lang="en-US" smtClean="0"/>
              <a:t>1/26/2017</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r>
              <a:rPr lang="en-US" smtClean="0"/>
              <a:t>www.sliderbase.com</a:t>
            </a:r>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7C157FC6-3A72-4D3A-9123-8417317DE11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228A1D4-8350-4039-A3A7-2D3D4DBFA98E}" type="datetime1">
              <a:rPr lang="en-US" smtClean="0"/>
              <a:t>1/26/2017</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r>
              <a:rPr lang="en-US" smtClean="0"/>
              <a:t>www.sliderbase.com</a:t>
            </a:r>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7C157FC6-3A72-4D3A-9123-8417317DE11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2F023627-599C-4F4F-8704-1910C15F6683}" type="datetime1">
              <a:rPr lang="en-US" smtClean="0"/>
              <a:t>1/26/2017</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r>
              <a:rPr lang="en-US" smtClean="0"/>
              <a:t>www.sliderbase.com</a:t>
            </a:r>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7C157FC6-3A72-4D3A-9123-8417317DE11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Bohr Models and Lewis Dot Diagrams </a:t>
            </a:r>
            <a:endParaRPr lang="en-US" dirty="0"/>
          </a:p>
        </p:txBody>
      </p:sp>
      <p:sp>
        <p:nvSpPr>
          <p:cNvPr id="3" name="Subtitle 2"/>
          <p:cNvSpPr>
            <a:spLocks noGrp="1"/>
          </p:cNvSpPr>
          <p:nvPr>
            <p:ph type="subTitle" idx="1"/>
          </p:nvPr>
        </p:nvSpPr>
        <p:spPr/>
        <p:txBody>
          <a:bodyPr/>
          <a:lstStyle/>
          <a:p>
            <a:r>
              <a:rPr lang="en-US" dirty="0" smtClean="0"/>
              <a:t>Science 10</a:t>
            </a:r>
            <a:endParaRPr lang="en-US" dirty="0"/>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2486954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a:t>
            </a:r>
            <a:endParaRPr lang="en-US" dirty="0"/>
          </a:p>
        </p:txBody>
      </p:sp>
      <p:sp>
        <p:nvSpPr>
          <p:cNvPr id="3" name="Content Placeholder 2"/>
          <p:cNvSpPr>
            <a:spLocks noGrp="1"/>
          </p:cNvSpPr>
          <p:nvPr>
            <p:ph idx="1"/>
          </p:nvPr>
        </p:nvSpPr>
        <p:spPr/>
        <p:txBody>
          <a:bodyPr/>
          <a:lstStyle/>
          <a:p>
            <a:pPr marL="0" indent="0">
              <a:buNone/>
            </a:pPr>
            <a:r>
              <a:rPr lang="en-US" dirty="0" smtClean="0"/>
              <a:t>Blank Periodic Table</a:t>
            </a:r>
          </a:p>
          <a:p>
            <a:pPr marL="0" indent="0">
              <a:buNone/>
            </a:pPr>
            <a:endParaRPr lang="en-US" dirty="0"/>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9651934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Valence Electrons</a:t>
            </a:r>
            <a:endParaRPr lang="en-US" dirty="0"/>
          </a:p>
        </p:txBody>
      </p:sp>
      <p:sp>
        <p:nvSpPr>
          <p:cNvPr id="3" name="Content Placeholder 2"/>
          <p:cNvSpPr>
            <a:spLocks noGrp="1"/>
          </p:cNvSpPr>
          <p:nvPr>
            <p:ph idx="1"/>
          </p:nvPr>
        </p:nvSpPr>
        <p:spPr/>
        <p:txBody>
          <a:bodyPr>
            <a:normAutofit fontScale="92500" lnSpcReduction="10000"/>
          </a:bodyPr>
          <a:lstStyle/>
          <a:p>
            <a:pPr marL="457200" indent="-457200">
              <a:buAutoNum type="arabicPeriod"/>
            </a:pPr>
            <a:r>
              <a:rPr lang="en-US" b="1" dirty="0" smtClean="0">
                <a:latin typeface="Comic Sans MS" pitchFamily="66" charset="0"/>
              </a:rPr>
              <a:t>Valence electrons and stability </a:t>
            </a:r>
            <a:endParaRPr lang="en-US" dirty="0" smtClean="0">
              <a:latin typeface="Comic Sans MS" pitchFamily="66" charset="0"/>
            </a:endParaRPr>
          </a:p>
          <a:p>
            <a:pPr lvl="1"/>
            <a:r>
              <a:rPr lang="en-US" dirty="0">
                <a:latin typeface="Comic Sans MS" pitchFamily="66" charset="0"/>
              </a:rPr>
              <a:t>Which group on the periodic table, do you notice, always has all its valence electron shell full?  _______________________</a:t>
            </a:r>
          </a:p>
          <a:p>
            <a:pPr lvl="1"/>
            <a:r>
              <a:rPr lang="en-US" dirty="0">
                <a:latin typeface="Comic Sans MS" pitchFamily="66" charset="0"/>
              </a:rPr>
              <a:t>Every element wants to have a full outer shell – because then it is </a:t>
            </a:r>
            <a:r>
              <a:rPr lang="en-US" b="1" dirty="0">
                <a:latin typeface="Comic Sans MS" pitchFamily="66" charset="0"/>
              </a:rPr>
              <a:t>______________________ </a:t>
            </a:r>
            <a:r>
              <a:rPr lang="en-US" dirty="0">
                <a:latin typeface="Comic Sans MS" pitchFamily="66" charset="0"/>
              </a:rPr>
              <a:t>and never has to react.</a:t>
            </a:r>
            <a:r>
              <a:rPr lang="en-US" i="1" dirty="0">
                <a:latin typeface="Comic Sans MS" pitchFamily="66" charset="0"/>
              </a:rPr>
              <a:t> </a:t>
            </a:r>
            <a:endParaRPr lang="en-US" dirty="0">
              <a:latin typeface="Comic Sans MS" pitchFamily="66" charset="0"/>
            </a:endParaRPr>
          </a:p>
          <a:p>
            <a:pPr lvl="1"/>
            <a:r>
              <a:rPr lang="en-US" b="1" i="1" dirty="0">
                <a:latin typeface="Comic Sans MS" pitchFamily="66" charset="0"/>
              </a:rPr>
              <a:t>Every element wants to be a __________________________ </a:t>
            </a:r>
            <a:r>
              <a:rPr lang="en-US" dirty="0">
                <a:latin typeface="Comic Sans MS" pitchFamily="66" charset="0"/>
              </a:rPr>
              <a:t>because they have full valence e-, and are stable!!</a:t>
            </a:r>
          </a:p>
          <a:p>
            <a:pPr lvl="1"/>
            <a:endParaRPr lang="en-US" dirty="0">
              <a:latin typeface="Comic Sans MS" pitchFamily="66" charset="0"/>
            </a:endParaRPr>
          </a:p>
          <a:p>
            <a:endParaRPr lang="en-US" dirty="0">
              <a:latin typeface="Comic Sans MS" pitchFamily="66" charset="0"/>
            </a:endParaRPr>
          </a:p>
          <a:p>
            <a:endParaRPr lang="en-US" dirty="0">
              <a:latin typeface="Comic Sans MS" pitchFamily="66" charset="0"/>
            </a:endParaRP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790233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Secret way to tell how many Valence e- in each element…</a:t>
            </a:r>
            <a:endParaRPr lang="en-US" dirty="0"/>
          </a:p>
        </p:txBody>
      </p:sp>
      <p:sp>
        <p:nvSpPr>
          <p:cNvPr id="3" name="Content Placeholder 2"/>
          <p:cNvSpPr>
            <a:spLocks noGrp="1"/>
          </p:cNvSpPr>
          <p:nvPr>
            <p:ph idx="1"/>
          </p:nvPr>
        </p:nvSpPr>
        <p:spPr>
          <a:xfrm>
            <a:off x="1371600" y="2133600"/>
            <a:ext cx="6196405" cy="3603812"/>
          </a:xfrm>
        </p:spPr>
        <p:txBody>
          <a:bodyPr>
            <a:normAutofit/>
          </a:bodyPr>
          <a:lstStyle/>
          <a:p>
            <a:r>
              <a:rPr lang="en-US" sz="1800" b="1" dirty="0" smtClean="0">
                <a:latin typeface="Comic Sans MS" pitchFamily="66" charset="0"/>
              </a:rPr>
              <a:t>Look at your periodic table</a:t>
            </a:r>
          </a:p>
          <a:p>
            <a:r>
              <a:rPr lang="en-US" sz="1800" b="1" dirty="0" smtClean="0">
                <a:latin typeface="Comic Sans MS" pitchFamily="66" charset="0"/>
              </a:rPr>
              <a:t>Locate the 1 vertical row, the 2</a:t>
            </a:r>
            <a:r>
              <a:rPr lang="en-US" sz="1800" b="1" baseline="30000" dirty="0" smtClean="0">
                <a:latin typeface="Comic Sans MS" pitchFamily="66" charset="0"/>
              </a:rPr>
              <a:t>nd</a:t>
            </a:r>
            <a:r>
              <a:rPr lang="en-US" sz="1800" b="1" dirty="0" smtClean="0">
                <a:latin typeface="Comic Sans MS" pitchFamily="66" charset="0"/>
              </a:rPr>
              <a:t>, then skip over to the 13</a:t>
            </a:r>
            <a:r>
              <a:rPr lang="en-US" sz="1800" b="1" baseline="30000" dirty="0" smtClean="0">
                <a:latin typeface="Comic Sans MS" pitchFamily="66" charset="0"/>
              </a:rPr>
              <a:t>th</a:t>
            </a:r>
            <a:r>
              <a:rPr lang="en-US" sz="1800" b="1" dirty="0" smtClean="0">
                <a:latin typeface="Comic Sans MS" pitchFamily="66" charset="0"/>
              </a:rPr>
              <a:t>, 14</a:t>
            </a:r>
            <a:r>
              <a:rPr lang="en-US" sz="1800" b="1" baseline="30000" dirty="0" smtClean="0">
                <a:latin typeface="Comic Sans MS" pitchFamily="66" charset="0"/>
              </a:rPr>
              <a:t>th</a:t>
            </a:r>
            <a:r>
              <a:rPr lang="en-US" sz="1800" b="1" dirty="0" smtClean="0">
                <a:latin typeface="Comic Sans MS" pitchFamily="66" charset="0"/>
              </a:rPr>
              <a:t> all the way to the 18</a:t>
            </a:r>
            <a:r>
              <a:rPr lang="en-US" sz="1800" b="1" baseline="30000" dirty="0" smtClean="0">
                <a:latin typeface="Comic Sans MS" pitchFamily="66" charset="0"/>
              </a:rPr>
              <a:t>th</a:t>
            </a:r>
            <a:r>
              <a:rPr lang="en-US" sz="1800" b="1" dirty="0" smtClean="0">
                <a:latin typeface="Comic Sans MS" pitchFamily="66" charset="0"/>
              </a:rPr>
              <a:t>.</a:t>
            </a:r>
          </a:p>
          <a:p>
            <a:r>
              <a:rPr lang="en-US" sz="1800" b="1" dirty="0" smtClean="0">
                <a:latin typeface="Comic Sans MS" pitchFamily="66" charset="0"/>
              </a:rPr>
              <a:t>The last digit of each vertical row number is the amount of valence electrons</a:t>
            </a:r>
          </a:p>
          <a:p>
            <a:r>
              <a:rPr lang="en-US" sz="1800" b="1" dirty="0" smtClean="0">
                <a:latin typeface="Comic Sans MS" pitchFamily="66" charset="0"/>
              </a:rPr>
              <a:t>Row 1 – all elements in that row have 1 valence e- ( 1 e- in the last shell),  Row 2 – all elements in that row have 2 valence e-.</a:t>
            </a:r>
          </a:p>
          <a:p>
            <a:r>
              <a:rPr lang="en-US" sz="1800" b="1" dirty="0" smtClean="0">
                <a:latin typeface="Comic Sans MS" pitchFamily="66" charset="0"/>
              </a:rPr>
              <a:t>Row 13 - all elements in that row have 3 valence e- , so row 18 has 8 valence e-(a full outer orbit) except Helium which has a full outer orbit of 2e-)</a:t>
            </a:r>
            <a:endParaRPr lang="en-US" sz="1800" b="1" dirty="0">
              <a:latin typeface="Comic Sans MS" pitchFamily="66" charset="0"/>
            </a:endParaRP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327083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Showcard Gothic" pitchFamily="82" charset="0"/>
              </a:rPr>
              <a:t>Lewis Dot Diagrams…</a:t>
            </a:r>
            <a:endParaRPr lang="en-US" dirty="0">
              <a:latin typeface="Showcard Gothic" pitchFamily="82" charset="0"/>
            </a:endParaRPr>
          </a:p>
        </p:txBody>
      </p:sp>
      <p:sp>
        <p:nvSpPr>
          <p:cNvPr id="8" name="Content Placeholder 7"/>
          <p:cNvSpPr>
            <a:spLocks noGrp="1"/>
          </p:cNvSpPr>
          <p:nvPr>
            <p:ph idx="1"/>
          </p:nvPr>
        </p:nvSpPr>
        <p:spPr/>
        <p:txBody>
          <a:bodyPr/>
          <a:lstStyle/>
          <a:p>
            <a:r>
              <a:rPr lang="en-US" b="1" u="sng" dirty="0" smtClean="0">
                <a:latin typeface="Comic Sans MS" pitchFamily="66" charset="0"/>
              </a:rPr>
              <a:t>Gilbert Lewis</a:t>
            </a:r>
            <a:r>
              <a:rPr lang="en-US" b="1" dirty="0" smtClean="0">
                <a:latin typeface="Comic Sans MS" pitchFamily="66" charset="0"/>
              </a:rPr>
              <a:t> used a different model than Bohr, and he only showed the valence e- in it.  </a:t>
            </a:r>
          </a:p>
          <a:p>
            <a:r>
              <a:rPr lang="en-US" b="1" dirty="0" smtClean="0">
                <a:latin typeface="Comic Sans MS" pitchFamily="66" charset="0"/>
              </a:rPr>
              <a:t>His model is called the </a:t>
            </a:r>
            <a:r>
              <a:rPr lang="en-US" b="1" u="sng" dirty="0" smtClean="0">
                <a:latin typeface="Comic Sans MS" pitchFamily="66" charset="0"/>
              </a:rPr>
              <a:t>Lewis dot structure .</a:t>
            </a:r>
            <a:r>
              <a:rPr lang="en-US" b="1" dirty="0" smtClean="0">
                <a:latin typeface="Comic Sans MS" pitchFamily="66" charset="0"/>
              </a:rPr>
              <a:t>He put dots around the symbols so that we can </a:t>
            </a:r>
            <a:r>
              <a:rPr lang="en-US" b="1" i="1" dirty="0" smtClean="0">
                <a:latin typeface="Comic Sans MS" pitchFamily="66" charset="0"/>
              </a:rPr>
              <a:t>see</a:t>
            </a:r>
            <a:r>
              <a:rPr lang="en-US" b="1" dirty="0" smtClean="0">
                <a:latin typeface="Comic Sans MS" pitchFamily="66" charset="0"/>
              </a:rPr>
              <a:t> just the </a:t>
            </a:r>
            <a:r>
              <a:rPr lang="en-US" b="1" dirty="0" smtClean="0">
                <a:solidFill>
                  <a:srgbClr val="FF0000"/>
                </a:solidFill>
                <a:latin typeface="Comic Sans MS" pitchFamily="66" charset="0"/>
              </a:rPr>
              <a:t>valence electrons </a:t>
            </a:r>
            <a:r>
              <a:rPr lang="en-US" b="1" dirty="0" smtClean="0">
                <a:latin typeface="Comic Sans MS" pitchFamily="66" charset="0"/>
              </a:rPr>
              <a:t>for the elements (so we can easily see which e- are going to react) </a:t>
            </a:r>
          </a:p>
          <a:p>
            <a:endParaRPr lang="en-US" dirty="0">
              <a:latin typeface="Comic Sans MS" pitchFamily="66" charset="0"/>
            </a:endParaRPr>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82254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hyperphysics.phy-astr.gsu.edu/hbase/pertab/imgper/econfig.gif"/>
          <p:cNvPicPr>
            <a:picLocks noChangeAspect="1" noChangeArrowheads="1"/>
          </p:cNvPicPr>
          <p:nvPr/>
        </p:nvPicPr>
        <p:blipFill>
          <a:blip r:embed="rId3"/>
          <a:srcRect/>
          <a:stretch>
            <a:fillRect/>
          </a:stretch>
        </p:blipFill>
        <p:spPr bwMode="auto">
          <a:xfrm>
            <a:off x="457200" y="228600"/>
            <a:ext cx="8237591" cy="4724400"/>
          </a:xfrm>
          <a:prstGeom prst="rect">
            <a:avLst/>
          </a:prstGeom>
          <a:noFill/>
        </p:spPr>
      </p:pic>
      <p:sp>
        <p:nvSpPr>
          <p:cNvPr id="5" name="TextBox 4"/>
          <p:cNvSpPr txBox="1"/>
          <p:nvPr/>
        </p:nvSpPr>
        <p:spPr>
          <a:xfrm>
            <a:off x="685800" y="5029200"/>
            <a:ext cx="7467600" cy="1077218"/>
          </a:xfrm>
          <a:prstGeom prst="rect">
            <a:avLst/>
          </a:prstGeom>
          <a:noFill/>
        </p:spPr>
        <p:txBody>
          <a:bodyPr wrap="square" rtlCol="0">
            <a:spAutoFit/>
          </a:bodyPr>
          <a:lstStyle/>
          <a:p>
            <a:r>
              <a:rPr lang="en-US" sz="3200" dirty="0" smtClean="0"/>
              <a:t>The red dots show you the </a:t>
            </a:r>
            <a:r>
              <a:rPr lang="en-US" sz="3200" cap="all" dirty="0" smtClean="0">
                <a:solidFill>
                  <a:srgbClr val="FF0000"/>
                </a:solidFill>
              </a:rPr>
              <a:t>valence electrons </a:t>
            </a:r>
            <a:r>
              <a:rPr lang="en-US" sz="3200" dirty="0" smtClean="0"/>
              <a:t>in each element’s atoms</a:t>
            </a:r>
            <a:endParaRPr lang="en-US" sz="3200" dirty="0"/>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83815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dissolve">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990600"/>
          </a:xfrm>
        </p:spPr>
        <p:txBody>
          <a:bodyPr/>
          <a:lstStyle/>
          <a:p>
            <a:pPr algn="ctr"/>
            <a:r>
              <a:rPr lang="en-US" dirty="0" smtClean="0">
                <a:solidFill>
                  <a:schemeClr val="tx1"/>
                </a:solidFill>
              </a:rPr>
              <a:t>Lewis Dot Structures</a:t>
            </a:r>
            <a:endParaRPr lang="en-US" dirty="0">
              <a:solidFill>
                <a:schemeClr val="tx1"/>
              </a:solidFill>
            </a:endParaRPr>
          </a:p>
        </p:txBody>
      </p:sp>
      <p:pic>
        <p:nvPicPr>
          <p:cNvPr id="4" name="Picture 2" descr="http://images.google.ca/url?q=http://www.touchspin.com/chem/images/LewisDotDiagram.gif&amp;usg=AFQjCNF0Er1VHWV3eZQ63_3KRmDkKiyhWw"/>
          <p:cNvPicPr>
            <a:picLocks noChangeAspect="1" noChangeArrowheads="1"/>
          </p:cNvPicPr>
          <p:nvPr/>
        </p:nvPicPr>
        <p:blipFill>
          <a:blip r:embed="rId3"/>
          <a:srcRect/>
          <a:stretch>
            <a:fillRect/>
          </a:stretch>
        </p:blipFill>
        <p:spPr bwMode="auto">
          <a:xfrm>
            <a:off x="2743200" y="1752600"/>
            <a:ext cx="3711577" cy="3974087"/>
          </a:xfrm>
          <a:prstGeom prst="rect">
            <a:avLst/>
          </a:prstGeom>
          <a:noFill/>
        </p:spPr>
      </p:pic>
      <p:sp>
        <p:nvSpPr>
          <p:cNvPr id="5" name="Rectangle 4"/>
          <p:cNvSpPr/>
          <p:nvPr/>
        </p:nvSpPr>
        <p:spPr>
          <a:xfrm>
            <a:off x="5105400" y="1676400"/>
            <a:ext cx="1524000" cy="137160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4562079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79438"/>
            <a:ext cx="7467600" cy="868362"/>
          </a:xfrm>
        </p:spPr>
        <p:txBody>
          <a:bodyPr>
            <a:normAutofit fontScale="90000"/>
          </a:bodyPr>
          <a:lstStyle/>
          <a:p>
            <a:pPr algn="ctr"/>
            <a:r>
              <a:rPr lang="en-US" b="1" dirty="0" smtClean="0"/>
              <a:t>See the difference??...</a:t>
            </a:r>
            <a:br>
              <a:rPr lang="en-US" b="1" dirty="0" smtClean="0"/>
            </a:br>
            <a:r>
              <a:rPr lang="en-US" b="1" dirty="0" smtClean="0"/>
              <a:t>Lewis just shows the valence e-</a:t>
            </a:r>
            <a:endParaRPr lang="en-US" b="1" dirty="0"/>
          </a:p>
        </p:txBody>
      </p:sp>
      <p:sp>
        <p:nvSpPr>
          <p:cNvPr id="4" name="Oval 3"/>
          <p:cNvSpPr/>
          <p:nvPr/>
        </p:nvSpPr>
        <p:spPr>
          <a:xfrm>
            <a:off x="1600200" y="2286000"/>
            <a:ext cx="1295400" cy="11430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752600" y="2362200"/>
            <a:ext cx="1295400" cy="1077218"/>
          </a:xfrm>
          <a:prstGeom prst="rect">
            <a:avLst/>
          </a:prstGeom>
          <a:noFill/>
        </p:spPr>
        <p:txBody>
          <a:bodyPr wrap="square" rtlCol="0">
            <a:spAutoFit/>
          </a:bodyPr>
          <a:lstStyle/>
          <a:p>
            <a:r>
              <a:rPr lang="en-US" sz="3200" dirty="0" smtClean="0"/>
              <a:t>P: 11</a:t>
            </a:r>
          </a:p>
          <a:p>
            <a:r>
              <a:rPr lang="en-US" sz="3200" dirty="0" smtClean="0"/>
              <a:t>N:12</a:t>
            </a:r>
            <a:endParaRPr lang="en-US" sz="3200" dirty="0"/>
          </a:p>
        </p:txBody>
      </p:sp>
      <p:sp>
        <p:nvSpPr>
          <p:cNvPr id="6" name="Oval 5"/>
          <p:cNvSpPr/>
          <p:nvPr/>
        </p:nvSpPr>
        <p:spPr>
          <a:xfrm>
            <a:off x="1371600" y="2057400"/>
            <a:ext cx="1752600" cy="1600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066800" y="1752600"/>
            <a:ext cx="2362200" cy="2209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62000" y="1524000"/>
            <a:ext cx="2895600" cy="2743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133600" y="19812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209800" y="35052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300845" y="2916382"/>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025236" y="27432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314700" y="2701498"/>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046018" y="2992582"/>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057400" y="38481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275609" y="3861954"/>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943100" y="1717964"/>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175164" y="1679864"/>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581400" y="2815798"/>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62000" y="4419600"/>
            <a:ext cx="2819400" cy="1384995"/>
          </a:xfrm>
          <a:prstGeom prst="rect">
            <a:avLst/>
          </a:prstGeom>
          <a:noFill/>
        </p:spPr>
        <p:txBody>
          <a:bodyPr wrap="square" rtlCol="0">
            <a:spAutoFit/>
          </a:bodyPr>
          <a:lstStyle/>
          <a:p>
            <a:pPr algn="ctr"/>
            <a:r>
              <a:rPr lang="en-US" sz="2800" dirty="0" smtClean="0">
                <a:latin typeface="Arial Black" pitchFamily="34" charset="0"/>
              </a:rPr>
              <a:t>Bohr model of Sodium Atom</a:t>
            </a:r>
            <a:endParaRPr lang="en-US" sz="2800" dirty="0">
              <a:latin typeface="Arial Black" pitchFamily="34" charset="0"/>
            </a:endParaRPr>
          </a:p>
        </p:txBody>
      </p:sp>
      <p:sp>
        <p:nvSpPr>
          <p:cNvPr id="21" name="TextBox 20"/>
          <p:cNvSpPr txBox="1"/>
          <p:nvPr/>
        </p:nvSpPr>
        <p:spPr>
          <a:xfrm>
            <a:off x="4800600" y="4419600"/>
            <a:ext cx="2819400" cy="1384995"/>
          </a:xfrm>
          <a:prstGeom prst="rect">
            <a:avLst/>
          </a:prstGeom>
          <a:noFill/>
        </p:spPr>
        <p:txBody>
          <a:bodyPr wrap="square" rtlCol="0">
            <a:spAutoFit/>
          </a:bodyPr>
          <a:lstStyle/>
          <a:p>
            <a:pPr algn="ctr"/>
            <a:r>
              <a:rPr lang="en-US" sz="2800" dirty="0" smtClean="0">
                <a:latin typeface="Arial Black" pitchFamily="34" charset="0"/>
              </a:rPr>
              <a:t>Lewis Structure of Sodium Atom</a:t>
            </a:r>
            <a:endParaRPr lang="en-US" sz="2800" dirty="0">
              <a:latin typeface="Arial Black" pitchFamily="34" charset="0"/>
            </a:endParaRPr>
          </a:p>
        </p:txBody>
      </p:sp>
      <p:sp>
        <p:nvSpPr>
          <p:cNvPr id="22" name="TextBox 21"/>
          <p:cNvSpPr txBox="1"/>
          <p:nvPr/>
        </p:nvSpPr>
        <p:spPr>
          <a:xfrm>
            <a:off x="5638800" y="2514600"/>
            <a:ext cx="1143000" cy="830997"/>
          </a:xfrm>
          <a:prstGeom prst="rect">
            <a:avLst/>
          </a:prstGeom>
          <a:noFill/>
        </p:spPr>
        <p:txBody>
          <a:bodyPr wrap="square" rtlCol="0">
            <a:spAutoFit/>
          </a:bodyPr>
          <a:lstStyle/>
          <a:p>
            <a:r>
              <a:rPr lang="en-US" sz="4800" dirty="0" smtClean="0">
                <a:latin typeface="Arial Black" pitchFamily="34" charset="0"/>
              </a:rPr>
              <a:t>Na</a:t>
            </a:r>
            <a:endParaRPr lang="en-US" sz="4800" dirty="0">
              <a:latin typeface="Arial Black" pitchFamily="34" charset="0"/>
            </a:endParaRPr>
          </a:p>
        </p:txBody>
      </p:sp>
      <p:sp>
        <p:nvSpPr>
          <p:cNvPr id="23" name="Oval 22"/>
          <p:cNvSpPr/>
          <p:nvPr/>
        </p:nvSpPr>
        <p:spPr>
          <a:xfrm>
            <a:off x="6019800" y="2286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3581400" y="2748257"/>
            <a:ext cx="381000" cy="358625"/>
          </a:xfrm>
          <a:prstGeom prst="rect">
            <a:avLst/>
          </a:prstGeom>
          <a:noFill/>
          <a:ln w="381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837367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dissolv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ssolve">
                                      <p:cBhvr>
                                        <p:cTn id="20" dur="500"/>
                                        <p:tgtEl>
                                          <p:spTgt spid="9"/>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ssolv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dissolve">
                                      <p:cBhvr>
                                        <p:cTn id="43" dur="500"/>
                                        <p:tgtEl>
                                          <p:spTgt spid="1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dissolve">
                                      <p:cBhvr>
                                        <p:cTn id="46" dur="500"/>
                                        <p:tgtEl>
                                          <p:spTgt spid="1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dissolve">
                                      <p:cBhvr>
                                        <p:cTn id="49" dur="500"/>
                                        <p:tgtEl>
                                          <p:spTgt spid="1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ssolve">
                                      <p:cBhvr>
                                        <p:cTn id="55" dur="500"/>
                                        <p:tgtEl>
                                          <p:spTgt spid="17"/>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dissolve">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dissolve">
                                      <p:cBhvr>
                                        <p:cTn id="63" dur="500"/>
                                        <p:tgtEl>
                                          <p:spTgt spid="8"/>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dissolve">
                                      <p:cBhvr>
                                        <p:cTn id="66" dur="500"/>
                                        <p:tgtEl>
                                          <p:spTgt spid="19"/>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dissolve">
                                      <p:cBhvr>
                                        <p:cTn id="71" dur="500"/>
                                        <p:tgtEl>
                                          <p:spTgt spid="21"/>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dissolve">
                                      <p:cBhvr>
                                        <p:cTn id="76" dur="500"/>
                                        <p:tgtEl>
                                          <p:spTgt spid="22"/>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dissolve">
                                      <p:cBhvr>
                                        <p:cTn id="7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467600" cy="808038"/>
          </a:xfrm>
        </p:spPr>
        <p:txBody>
          <a:bodyPr/>
          <a:lstStyle/>
          <a:p>
            <a:r>
              <a:rPr lang="en-US" dirty="0" smtClean="0">
                <a:latin typeface="Showcard Gothic" pitchFamily="82" charset="0"/>
              </a:rPr>
              <a:t>Lewis Dot Structures</a:t>
            </a:r>
            <a:endParaRPr lang="en-US" dirty="0">
              <a:latin typeface="Showcard Gothic" pitchFamily="82" charset="0"/>
            </a:endParaRPr>
          </a:p>
        </p:txBody>
      </p:sp>
      <p:sp>
        <p:nvSpPr>
          <p:cNvPr id="3" name="Content Placeholder 2"/>
          <p:cNvSpPr>
            <a:spLocks noGrp="1"/>
          </p:cNvSpPr>
          <p:nvPr>
            <p:ph idx="1"/>
          </p:nvPr>
        </p:nvSpPr>
        <p:spPr>
          <a:xfrm>
            <a:off x="457200" y="1219200"/>
            <a:ext cx="8001000" cy="4873752"/>
          </a:xfrm>
        </p:spPr>
        <p:txBody>
          <a:bodyPr/>
          <a:lstStyle/>
          <a:p>
            <a:r>
              <a:rPr lang="en-US" b="1" dirty="0" smtClean="0">
                <a:latin typeface="Comic Sans MS" pitchFamily="66" charset="0"/>
              </a:rPr>
              <a:t>Lewis dot structures are really simple – they are just the valence e- represented as dots around an element. </a:t>
            </a:r>
          </a:p>
          <a:p>
            <a:r>
              <a:rPr lang="en-US" b="1" dirty="0" smtClean="0">
                <a:latin typeface="Comic Sans MS" pitchFamily="66" charset="0"/>
              </a:rPr>
              <a:t>2 electrons together is called a </a:t>
            </a:r>
            <a:r>
              <a:rPr lang="en-US" b="1" u="sng" dirty="0" smtClean="0">
                <a:latin typeface="Comic Sans MS" pitchFamily="66" charset="0"/>
              </a:rPr>
              <a:t>lone pair</a:t>
            </a:r>
            <a:r>
              <a:rPr lang="en-US" b="1" dirty="0" smtClean="0">
                <a:latin typeface="Comic Sans MS" pitchFamily="66" charset="0"/>
              </a:rPr>
              <a:t>.</a:t>
            </a:r>
            <a:endParaRPr lang="en-US" b="1" i="1" u="sng" dirty="0" smtClean="0">
              <a:latin typeface="Comic Sans MS" pitchFamily="66" charset="0"/>
            </a:endParaRPr>
          </a:p>
          <a:p>
            <a:endParaRPr lang="en-US" dirty="0">
              <a:latin typeface="Comic Sans MS" pitchFamily="66" charset="0"/>
            </a:endParaRPr>
          </a:p>
        </p:txBody>
      </p:sp>
      <p:pic>
        <p:nvPicPr>
          <p:cNvPr id="5" name="Picture 2" descr="http://images.google.ca/url?q=http://www.touchspin.com/chem/images/LewisDotDiagram.gif&amp;usg=AFQjCNF0Er1VHWV3eZQ63_3KRmDkKiyhWw"/>
          <p:cNvPicPr>
            <a:picLocks noChangeAspect="1" noChangeArrowheads="1"/>
          </p:cNvPicPr>
          <p:nvPr/>
        </p:nvPicPr>
        <p:blipFill>
          <a:blip r:embed="rId3"/>
          <a:srcRect/>
          <a:stretch>
            <a:fillRect/>
          </a:stretch>
        </p:blipFill>
        <p:spPr bwMode="auto">
          <a:xfrm>
            <a:off x="1295399" y="3173462"/>
            <a:ext cx="2775497" cy="2971800"/>
          </a:xfrm>
          <a:prstGeom prst="rect">
            <a:avLst/>
          </a:prstGeom>
          <a:noFill/>
        </p:spPr>
      </p:pic>
      <p:sp>
        <p:nvSpPr>
          <p:cNvPr id="18" name="TextBox 17"/>
          <p:cNvSpPr txBox="1"/>
          <p:nvPr/>
        </p:nvSpPr>
        <p:spPr>
          <a:xfrm>
            <a:off x="4038600" y="3505200"/>
            <a:ext cx="4419600" cy="2308324"/>
          </a:xfrm>
          <a:prstGeom prst="rect">
            <a:avLst/>
          </a:prstGeom>
          <a:noFill/>
        </p:spPr>
        <p:txBody>
          <a:bodyPr wrap="square" rtlCol="0">
            <a:spAutoFit/>
          </a:bodyPr>
          <a:lstStyle/>
          <a:p>
            <a:pPr algn="ctr"/>
            <a:r>
              <a:rPr lang="en-US" sz="2400" b="1" dirty="0" smtClean="0">
                <a:latin typeface="Comic Sans MS" pitchFamily="66" charset="0"/>
                <a:cs typeface="Arial" pitchFamily="34" charset="0"/>
              </a:rPr>
              <a:t>The # of valence e- is … 8</a:t>
            </a:r>
          </a:p>
          <a:p>
            <a:pPr algn="ctr"/>
            <a:r>
              <a:rPr lang="en-US" sz="2400" b="1" dirty="0" smtClean="0">
                <a:latin typeface="Comic Sans MS" pitchFamily="66" charset="0"/>
                <a:cs typeface="Arial" pitchFamily="34" charset="0"/>
              </a:rPr>
              <a:t>8 e- is stable.</a:t>
            </a:r>
          </a:p>
          <a:p>
            <a:pPr algn="ctr"/>
            <a:endParaRPr lang="en-US" sz="2400" b="1" dirty="0" smtClean="0">
              <a:latin typeface="Comic Sans MS" pitchFamily="66" charset="0"/>
              <a:cs typeface="Arial" pitchFamily="34" charset="0"/>
            </a:endParaRPr>
          </a:p>
          <a:p>
            <a:pPr algn="ctr"/>
            <a:r>
              <a:rPr lang="en-US" sz="2400" b="1" dirty="0" smtClean="0">
                <a:latin typeface="Comic Sans MS" pitchFamily="66" charset="0"/>
                <a:cs typeface="Arial" pitchFamily="34" charset="0"/>
              </a:rPr>
              <a:t> when atoms have a full 8 valence orbit – we call it a </a:t>
            </a:r>
            <a:r>
              <a:rPr lang="en-US" sz="2400" b="1" u="sng" dirty="0" smtClean="0">
                <a:latin typeface="Comic Sans MS" pitchFamily="66" charset="0"/>
                <a:cs typeface="Arial" pitchFamily="34" charset="0"/>
              </a:rPr>
              <a:t>stable octet</a:t>
            </a: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289914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dissolv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92162"/>
          </a:xfrm>
        </p:spPr>
        <p:txBody>
          <a:bodyPr>
            <a:normAutofit/>
          </a:bodyPr>
          <a:lstStyle/>
          <a:p>
            <a:r>
              <a:rPr lang="en-US" dirty="0" smtClean="0">
                <a:latin typeface="Showcard Gothic" pitchFamily="82" charset="0"/>
              </a:rPr>
              <a:t>How to draw …</a:t>
            </a:r>
            <a:endParaRPr lang="en-US" dirty="0">
              <a:latin typeface="Showcard Gothic" pitchFamily="82" charset="0"/>
            </a:endParaRPr>
          </a:p>
        </p:txBody>
      </p:sp>
      <p:pic>
        <p:nvPicPr>
          <p:cNvPr id="2050" name="Picture 2" descr="http://www.elmhurst.edu/~chm/vchembook/images/201lewis.GIF"/>
          <p:cNvPicPr>
            <a:picLocks noChangeAspect="1" noChangeArrowheads="1"/>
          </p:cNvPicPr>
          <p:nvPr/>
        </p:nvPicPr>
        <p:blipFill>
          <a:blip r:embed="rId3"/>
          <a:srcRect/>
          <a:stretch>
            <a:fillRect/>
          </a:stretch>
        </p:blipFill>
        <p:spPr bwMode="auto">
          <a:xfrm>
            <a:off x="914400" y="1066800"/>
            <a:ext cx="7130143" cy="5334000"/>
          </a:xfrm>
          <a:prstGeom prst="rect">
            <a:avLst/>
          </a:prstGeom>
          <a:noFill/>
        </p:spPr>
      </p:pic>
      <p:sp>
        <p:nvSpPr>
          <p:cNvPr id="3" name="Місце для нижнього колонтитула 2"/>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384089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b="1" dirty="0" smtClean="0">
                <a:latin typeface="Showcard Gothic" pitchFamily="82" charset="0"/>
              </a:rPr>
              <a:t>Try some …</a:t>
            </a:r>
            <a:endParaRPr lang="en-US" dirty="0">
              <a:latin typeface="Showcard Gothic" pitchFamily="82" charset="0"/>
            </a:endParaRPr>
          </a:p>
        </p:txBody>
      </p:sp>
      <p:sp>
        <p:nvSpPr>
          <p:cNvPr id="3" name="Content Placeholder 2"/>
          <p:cNvSpPr>
            <a:spLocks noGrp="1"/>
          </p:cNvSpPr>
          <p:nvPr>
            <p:ph idx="1"/>
          </p:nvPr>
        </p:nvSpPr>
        <p:spPr>
          <a:xfrm>
            <a:off x="381000" y="914400"/>
            <a:ext cx="8229600" cy="5410199"/>
          </a:xfrm>
        </p:spPr>
        <p:txBody>
          <a:bodyPr>
            <a:normAutofit/>
          </a:bodyPr>
          <a:lstStyle/>
          <a:p>
            <a:r>
              <a:rPr lang="en-US" b="1" dirty="0" smtClean="0"/>
              <a:t>Remember, up to 4 e-, you put separately on each side of the symbol, once you get to 5, you have to start pairing up.</a:t>
            </a:r>
            <a:r>
              <a:rPr lang="en-US" dirty="0" smtClean="0"/>
              <a:t/>
            </a:r>
            <a:br>
              <a:rPr lang="en-US" dirty="0" smtClean="0"/>
            </a:br>
            <a:endParaRPr lang="en-US" dirty="0" smtClean="0"/>
          </a:p>
          <a:p>
            <a:r>
              <a:rPr lang="en-US" dirty="0" smtClean="0"/>
              <a:t>1) Magnesium			2) Nitrogen</a:t>
            </a:r>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smtClean="0"/>
              <a:t>3) </a:t>
            </a:r>
            <a:r>
              <a:rPr lang="en-US" dirty="0" err="1" smtClean="0"/>
              <a:t>Flourine</a:t>
            </a:r>
            <a:r>
              <a:rPr lang="en-US" dirty="0" smtClean="0"/>
              <a:t>			   4) Argon</a:t>
            </a:r>
          </a:p>
          <a:p>
            <a:endParaRPr lang="en-US" dirty="0"/>
          </a:p>
        </p:txBody>
      </p:sp>
      <p:sp>
        <p:nvSpPr>
          <p:cNvPr id="9" name="TextBox 8"/>
          <p:cNvSpPr txBox="1"/>
          <p:nvPr/>
        </p:nvSpPr>
        <p:spPr>
          <a:xfrm>
            <a:off x="1731818" y="2935069"/>
            <a:ext cx="990600" cy="646331"/>
          </a:xfrm>
          <a:prstGeom prst="rect">
            <a:avLst/>
          </a:prstGeom>
          <a:noFill/>
        </p:spPr>
        <p:txBody>
          <a:bodyPr wrap="square" rtlCol="0">
            <a:spAutoFit/>
          </a:bodyPr>
          <a:lstStyle/>
          <a:p>
            <a:r>
              <a:rPr lang="en-US" sz="3600" b="1" dirty="0" smtClean="0"/>
              <a:t>Mg</a:t>
            </a:r>
            <a:endParaRPr lang="en-US" sz="3600" b="1" dirty="0"/>
          </a:p>
        </p:txBody>
      </p:sp>
      <p:sp>
        <p:nvSpPr>
          <p:cNvPr id="10" name="TextBox 9"/>
          <p:cNvSpPr txBox="1"/>
          <p:nvPr/>
        </p:nvSpPr>
        <p:spPr>
          <a:xfrm>
            <a:off x="5521036" y="2659559"/>
            <a:ext cx="990600" cy="769441"/>
          </a:xfrm>
          <a:prstGeom prst="rect">
            <a:avLst/>
          </a:prstGeom>
          <a:noFill/>
        </p:spPr>
        <p:txBody>
          <a:bodyPr wrap="square" rtlCol="0">
            <a:spAutoFit/>
          </a:bodyPr>
          <a:lstStyle/>
          <a:p>
            <a:r>
              <a:rPr lang="en-US" sz="4400" b="1" dirty="0" smtClean="0"/>
              <a:t>N</a:t>
            </a:r>
            <a:endParaRPr lang="en-US" sz="4400" b="1" dirty="0"/>
          </a:p>
        </p:txBody>
      </p:sp>
      <p:sp>
        <p:nvSpPr>
          <p:cNvPr id="11" name="TextBox 10"/>
          <p:cNvSpPr txBox="1"/>
          <p:nvPr/>
        </p:nvSpPr>
        <p:spPr>
          <a:xfrm>
            <a:off x="1752600" y="4953000"/>
            <a:ext cx="609600" cy="769441"/>
          </a:xfrm>
          <a:prstGeom prst="rect">
            <a:avLst/>
          </a:prstGeom>
          <a:noFill/>
        </p:spPr>
        <p:txBody>
          <a:bodyPr wrap="square" rtlCol="0">
            <a:spAutoFit/>
          </a:bodyPr>
          <a:lstStyle/>
          <a:p>
            <a:r>
              <a:rPr lang="en-US" sz="4400" b="1" dirty="0" smtClean="0"/>
              <a:t>F</a:t>
            </a:r>
            <a:endParaRPr lang="en-US" sz="4400" b="1" dirty="0"/>
          </a:p>
        </p:txBody>
      </p:sp>
      <p:sp>
        <p:nvSpPr>
          <p:cNvPr id="12" name="TextBox 11"/>
          <p:cNvSpPr txBox="1"/>
          <p:nvPr/>
        </p:nvSpPr>
        <p:spPr>
          <a:xfrm>
            <a:off x="5562600" y="5029200"/>
            <a:ext cx="990600" cy="769441"/>
          </a:xfrm>
          <a:prstGeom prst="rect">
            <a:avLst/>
          </a:prstGeom>
          <a:noFill/>
        </p:spPr>
        <p:txBody>
          <a:bodyPr wrap="square" rtlCol="0">
            <a:spAutoFit/>
          </a:bodyPr>
          <a:lstStyle/>
          <a:p>
            <a:r>
              <a:rPr lang="en-US" sz="4400" b="1" dirty="0" err="1" smtClean="0"/>
              <a:t>Ar</a:t>
            </a:r>
            <a:endParaRPr lang="en-US" sz="4400" b="1" dirty="0"/>
          </a:p>
        </p:txBody>
      </p:sp>
      <p:sp>
        <p:nvSpPr>
          <p:cNvPr id="13" name="Oval 12"/>
          <p:cNvSpPr/>
          <p:nvPr/>
        </p:nvSpPr>
        <p:spPr>
          <a:xfrm>
            <a:off x="2019300" y="2732809"/>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507673" y="321667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057400" y="4876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524000" y="5181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286000" y="5181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715000" y="3316067"/>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286000" y="5410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715000" y="2607069"/>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403272" y="2999508"/>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016336" y="2885209"/>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9050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016336" y="3078124"/>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828800" y="4876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524000" y="5410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5943600" y="4953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334000" y="5257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6324600" y="5257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6324600" y="548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715000" y="579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715000" y="4953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334000" y="548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943600" y="579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752600" y="2632363"/>
            <a:ext cx="762000"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p:cNvCxnSpPr/>
          <p:nvPr/>
        </p:nvCxnSpPr>
        <p:spPr>
          <a:xfrm>
            <a:off x="2306782" y="2807421"/>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262745" y="2534078"/>
            <a:ext cx="1219200" cy="707886"/>
          </a:xfrm>
          <a:prstGeom prst="rect">
            <a:avLst/>
          </a:prstGeom>
          <a:noFill/>
        </p:spPr>
        <p:txBody>
          <a:bodyPr wrap="square" rtlCol="0">
            <a:spAutoFit/>
          </a:bodyPr>
          <a:lstStyle/>
          <a:p>
            <a:r>
              <a:rPr lang="en-US" sz="2000" dirty="0" smtClean="0">
                <a:solidFill>
                  <a:srgbClr val="C00000"/>
                </a:solidFill>
              </a:rPr>
              <a:t>Bonding pair</a:t>
            </a:r>
            <a:endParaRPr lang="en-US" sz="2000" dirty="0">
              <a:solidFill>
                <a:srgbClr val="C00000"/>
              </a:solidFill>
            </a:endParaRPr>
          </a:p>
        </p:txBody>
      </p:sp>
      <p:sp>
        <p:nvSpPr>
          <p:cNvPr id="4" name="Rectangle 3"/>
          <p:cNvSpPr/>
          <p:nvPr/>
        </p:nvSpPr>
        <p:spPr>
          <a:xfrm>
            <a:off x="5943600" y="2822863"/>
            <a:ext cx="308264" cy="5462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p:cNvCxnSpPr/>
          <p:nvPr/>
        </p:nvCxnSpPr>
        <p:spPr>
          <a:xfrm>
            <a:off x="6251864" y="2999508"/>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7166264" y="2760581"/>
            <a:ext cx="1219200" cy="400110"/>
          </a:xfrm>
          <a:prstGeom prst="rect">
            <a:avLst/>
          </a:prstGeom>
          <a:noFill/>
        </p:spPr>
        <p:txBody>
          <a:bodyPr wrap="square" rtlCol="0">
            <a:spAutoFit/>
          </a:bodyPr>
          <a:lstStyle/>
          <a:p>
            <a:r>
              <a:rPr lang="en-US" sz="2000" dirty="0" smtClean="0">
                <a:solidFill>
                  <a:srgbClr val="C00000"/>
                </a:solidFill>
              </a:rPr>
              <a:t>Lone pair</a:t>
            </a:r>
            <a:endParaRPr lang="en-US" sz="2000" dirty="0">
              <a:solidFill>
                <a:srgbClr val="C00000"/>
              </a:solidFill>
            </a:endParaRPr>
          </a:p>
        </p:txBody>
      </p:sp>
      <p:sp>
        <p:nvSpPr>
          <p:cNvPr id="5" name="Місце для нижнього колонтитула 4"/>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20598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down)">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dissolve">
                                      <p:cBhvr>
                                        <p:cTn id="36" dur="500"/>
                                        <p:tgtEl>
                                          <p:spTgt spid="23"/>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dissolve">
                                      <p:cBhvr>
                                        <p:cTn id="39" dur="500"/>
                                        <p:tgtEl>
                                          <p:spTgt spid="25"/>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dissolve">
                                      <p:cBhvr>
                                        <p:cTn id="45" dur="500"/>
                                        <p:tgtEl>
                                          <p:spTgt spid="22"/>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dissolv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grpId="1"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dissolve">
                                      <p:cBhvr>
                                        <p:cTn id="53" dur="500"/>
                                        <p:tgtEl>
                                          <p:spTgt spid="21"/>
                                        </p:tgtEl>
                                      </p:cBhvr>
                                    </p:animEffect>
                                  </p:childTnLst>
                                </p:cTn>
                              </p:par>
                              <p:par>
                                <p:cTn id="54" presetID="9" presetClass="entr" presetSubtype="0" fill="hold" grpId="1"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dissolve">
                                      <p:cBhvr>
                                        <p:cTn id="56" dur="500"/>
                                        <p:tgtEl>
                                          <p:spTgt spid="23"/>
                                        </p:tgtEl>
                                      </p:cBhvr>
                                    </p:animEffect>
                                  </p:childTnLst>
                                </p:cTn>
                              </p:par>
                              <p:par>
                                <p:cTn id="57" presetID="9" presetClass="entr" presetSubtype="0" fill="hold" grpId="1"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dissolve">
                                      <p:cBhvr>
                                        <p:cTn id="59" dur="500"/>
                                        <p:tgtEl>
                                          <p:spTgt spid="25"/>
                                        </p:tgtEl>
                                      </p:cBhvr>
                                    </p:animEffect>
                                  </p:childTnLst>
                                </p:cTn>
                              </p:par>
                              <p:par>
                                <p:cTn id="60" presetID="9" presetClass="entr" presetSubtype="0" fill="hold" grpId="1"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dissolve">
                                      <p:cBhvr>
                                        <p:cTn id="62" dur="500"/>
                                        <p:tgtEl>
                                          <p:spTgt spid="19"/>
                                        </p:tgtEl>
                                      </p:cBhvr>
                                    </p:animEffect>
                                  </p:childTnLst>
                                </p:cTn>
                              </p:par>
                              <p:par>
                                <p:cTn id="63" presetID="9" presetClass="entr" presetSubtype="0" fill="hold" grpId="1"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dissolve">
                                      <p:cBhvr>
                                        <p:cTn id="65" dur="500"/>
                                        <p:tgtEl>
                                          <p:spTgt spid="22"/>
                                        </p:tgtEl>
                                      </p:cBhvr>
                                    </p:animEffect>
                                  </p:childTnLst>
                                </p:cTn>
                              </p:par>
                              <p:par>
                                <p:cTn id="66" presetID="9" presetClass="entr" presetSubtype="0" fill="hold" grpId="1"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dissolve">
                                      <p:cBhvr>
                                        <p:cTn id="68" dur="500"/>
                                        <p:tgtEl>
                                          <p:spTgt spid="10"/>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dissolve">
                                      <p:cBhvr>
                                        <p:cTn id="71" dur="500"/>
                                        <p:tgtEl>
                                          <p:spTgt spid="26"/>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dissolve">
                                      <p:cBhvr>
                                        <p:cTn id="74" dur="500"/>
                                        <p:tgtEl>
                                          <p:spTgt spid="16"/>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dissolve">
                                      <p:cBhvr>
                                        <p:cTn id="77" dur="500"/>
                                        <p:tgtEl>
                                          <p:spTgt spid="18"/>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dissolve">
                                      <p:cBhvr>
                                        <p:cTn id="80" dur="500"/>
                                        <p:tgtEl>
                                          <p:spTgt spid="20"/>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dissolve">
                                      <p:cBhvr>
                                        <p:cTn id="83" dur="500"/>
                                        <p:tgtEl>
                                          <p:spTgt spid="24"/>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dissolve">
                                      <p:cBhvr>
                                        <p:cTn id="86" dur="500"/>
                                        <p:tgtEl>
                                          <p:spTgt spid="17"/>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dissolve">
                                      <p:cBhvr>
                                        <p:cTn id="89" dur="500"/>
                                        <p:tgtEl>
                                          <p:spTgt spid="27"/>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dissolve">
                                      <p:cBhvr>
                                        <p:cTn id="92" dur="500"/>
                                        <p:tgtEl>
                                          <p:spTgt spid="11"/>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dissolve">
                                      <p:cBhvr>
                                        <p:cTn id="97" dur="500"/>
                                        <p:tgtEl>
                                          <p:spTgt spid="33"/>
                                        </p:tgtEl>
                                      </p:cBhvr>
                                    </p:animEffect>
                                  </p:childTnLst>
                                </p:cTn>
                              </p:par>
                              <p:par>
                                <p:cTn id="98" presetID="9" presetClass="entr" presetSubtype="0"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dissolve">
                                      <p:cBhvr>
                                        <p:cTn id="100" dur="500"/>
                                        <p:tgtEl>
                                          <p:spTgt spid="28"/>
                                        </p:tgtEl>
                                      </p:cBhvr>
                                    </p:animEffect>
                                  </p:childTnLst>
                                </p:cTn>
                              </p:par>
                              <p:par>
                                <p:cTn id="101" presetID="9"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dissolve">
                                      <p:cBhvr>
                                        <p:cTn id="103" dur="500"/>
                                        <p:tgtEl>
                                          <p:spTgt spid="30"/>
                                        </p:tgtEl>
                                      </p:cBhvr>
                                    </p:animEffect>
                                  </p:childTnLst>
                                </p:cTn>
                              </p:par>
                              <p:par>
                                <p:cTn id="104" presetID="9" presetClass="entr" presetSubtype="0"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dissolve">
                                      <p:cBhvr>
                                        <p:cTn id="106" dur="500"/>
                                        <p:tgtEl>
                                          <p:spTgt spid="31"/>
                                        </p:tgtEl>
                                      </p:cBhvr>
                                    </p:animEffect>
                                  </p:childTnLst>
                                </p:cTn>
                              </p:par>
                              <p:par>
                                <p:cTn id="107" presetID="9" presetClass="entr" presetSubtype="0" fill="hold" grpId="0" nodeType="with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dissolve">
                                      <p:cBhvr>
                                        <p:cTn id="109" dur="500"/>
                                        <p:tgtEl>
                                          <p:spTgt spid="35"/>
                                        </p:tgtEl>
                                      </p:cBhvr>
                                    </p:animEffect>
                                  </p:childTnLst>
                                </p:cTn>
                              </p:par>
                              <p:par>
                                <p:cTn id="110" presetID="9" presetClass="entr" presetSubtype="0" fill="hold" grpId="0"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dissolve">
                                      <p:cBhvr>
                                        <p:cTn id="112" dur="500"/>
                                        <p:tgtEl>
                                          <p:spTgt spid="32"/>
                                        </p:tgtEl>
                                      </p:cBhvr>
                                    </p:animEffect>
                                  </p:childTnLst>
                                </p:cTn>
                              </p:par>
                              <p:par>
                                <p:cTn id="113" presetID="9" presetClass="entr" presetSubtype="0"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dissolve">
                                      <p:cBhvr>
                                        <p:cTn id="115" dur="500"/>
                                        <p:tgtEl>
                                          <p:spTgt spid="34"/>
                                        </p:tgtEl>
                                      </p:cBhvr>
                                    </p:animEffect>
                                  </p:childTnLst>
                                </p:cTn>
                              </p:par>
                              <p:par>
                                <p:cTn id="116" presetID="9"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dissolve">
                                      <p:cBhvr>
                                        <p:cTn id="118" dur="500"/>
                                        <p:tgtEl>
                                          <p:spTgt spid="29"/>
                                        </p:tgtEl>
                                      </p:cBhvr>
                                    </p:animEffect>
                                  </p:childTnLst>
                                </p:cTn>
                              </p:par>
                              <p:par>
                                <p:cTn id="119" presetID="9" presetClass="entr" presetSubtype="0"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dissolve">
                                      <p:cBhvr>
                                        <p:cTn id="121" dur="500"/>
                                        <p:tgtEl>
                                          <p:spTgt spid="12"/>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Effect transition="in" filter="blinds(horizontal)">
                                      <p:cBhvr>
                                        <p:cTn id="126" dur="500"/>
                                        <p:tgtEl>
                                          <p:spTgt spid="36"/>
                                        </p:tgtEl>
                                      </p:cBhvr>
                                    </p:animEffect>
                                  </p:childTnLst>
                                </p:cTn>
                              </p:par>
                              <p:par>
                                <p:cTn id="127" presetID="3" presetClass="entr" presetSubtype="10" fill="hold" nodeType="withEffect">
                                  <p:stCondLst>
                                    <p:cond delay="0"/>
                                  </p:stCondLst>
                                  <p:childTnLst>
                                    <p:set>
                                      <p:cBhvr>
                                        <p:cTn id="128" dur="1" fill="hold">
                                          <p:stCondLst>
                                            <p:cond delay="0"/>
                                          </p:stCondLst>
                                        </p:cTn>
                                        <p:tgtEl>
                                          <p:spTgt spid="38"/>
                                        </p:tgtEl>
                                        <p:attrNameLst>
                                          <p:attrName>style.visibility</p:attrName>
                                        </p:attrNameLst>
                                      </p:cBhvr>
                                      <p:to>
                                        <p:strVal val="visible"/>
                                      </p:to>
                                    </p:set>
                                    <p:animEffect transition="in" filter="blinds(horizontal)">
                                      <p:cBhvr>
                                        <p:cTn id="129" dur="500"/>
                                        <p:tgtEl>
                                          <p:spTgt spid="38"/>
                                        </p:tgtEl>
                                      </p:cBhvr>
                                    </p:animEffect>
                                  </p:childTnLst>
                                </p:cTn>
                              </p:par>
                            </p:childTnLst>
                          </p:cTn>
                        </p:par>
                      </p:childTnLst>
                    </p:cTn>
                  </p:par>
                  <p:par>
                    <p:cTn id="130" fill="hold">
                      <p:stCondLst>
                        <p:cond delay="indefinite"/>
                      </p:stCondLst>
                      <p:childTnLst>
                        <p:par>
                          <p:cTn id="131" fill="hold">
                            <p:stCondLst>
                              <p:cond delay="0"/>
                            </p:stCondLst>
                            <p:childTnLst>
                              <p:par>
                                <p:cTn id="132" presetID="3" presetClass="entr" presetSubtype="10" fill="hold" grpId="0" nodeType="click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blinds(horizontal)">
                                      <p:cBhvr>
                                        <p:cTn id="134" dur="500"/>
                                        <p:tgtEl>
                                          <p:spTgt spid="39"/>
                                        </p:tgtEl>
                                      </p:cBhvr>
                                    </p:animEffect>
                                  </p:childTnLst>
                                </p:cTn>
                              </p:par>
                              <p:par>
                                <p:cTn id="135" presetID="3" presetClass="entr" presetSubtype="10" fill="hold" nodeType="withEffect">
                                  <p:stCondLst>
                                    <p:cond delay="0"/>
                                  </p:stCondLst>
                                  <p:childTnLst>
                                    <p:set>
                                      <p:cBhvr>
                                        <p:cTn id="136" dur="1" fill="hold">
                                          <p:stCondLst>
                                            <p:cond delay="0"/>
                                          </p:stCondLst>
                                        </p:cTn>
                                        <p:tgtEl>
                                          <p:spTgt spid="37"/>
                                        </p:tgtEl>
                                        <p:attrNameLst>
                                          <p:attrName>style.visibility</p:attrName>
                                        </p:attrNameLst>
                                      </p:cBhvr>
                                      <p:to>
                                        <p:strVal val="visible"/>
                                      </p:to>
                                    </p:set>
                                    <p:animEffect transition="in" filter="blinds(horizontal)">
                                      <p:cBhvr>
                                        <p:cTn id="137" dur="500"/>
                                        <p:tgtEl>
                                          <p:spTgt spid="37"/>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grpId="0" nodeType="click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blinds(horizontal)">
                                      <p:cBhvr>
                                        <p:cTn id="142" dur="500"/>
                                        <p:tgtEl>
                                          <p:spTgt spid="40"/>
                                        </p:tgtEl>
                                      </p:cBhvr>
                                    </p:animEffect>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4"/>
                                        </p:tgtEl>
                                        <p:attrNameLst>
                                          <p:attrName>style.visibility</p:attrName>
                                        </p:attrNameLst>
                                      </p:cBhvr>
                                      <p:to>
                                        <p:strVal val="visible"/>
                                      </p:to>
                                    </p:set>
                                    <p:animEffect transition="in" filter="fade">
                                      <p:cBhvr>
                                        <p:cTn id="147" dur="1000"/>
                                        <p:tgtEl>
                                          <p:spTgt spid="4"/>
                                        </p:tgtEl>
                                      </p:cBhvr>
                                    </p:animEffect>
                                    <p:anim calcmode="lin" valueType="num">
                                      <p:cBhvr>
                                        <p:cTn id="148" dur="1000" fill="hold"/>
                                        <p:tgtEl>
                                          <p:spTgt spid="4"/>
                                        </p:tgtEl>
                                        <p:attrNameLst>
                                          <p:attrName>ppt_x</p:attrName>
                                        </p:attrNameLst>
                                      </p:cBhvr>
                                      <p:tavLst>
                                        <p:tav tm="0">
                                          <p:val>
                                            <p:strVal val="#ppt_x"/>
                                          </p:val>
                                        </p:tav>
                                        <p:tav tm="100000">
                                          <p:val>
                                            <p:strVal val="#ppt_x"/>
                                          </p:val>
                                        </p:tav>
                                      </p:tavLst>
                                    </p:anim>
                                    <p:anim calcmode="lin" valueType="num">
                                      <p:cBhvr>
                                        <p:cTn id="14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0" grpId="0"/>
      <p:bldP spid="10" grpId="1"/>
      <p:bldP spid="11" grpId="0"/>
      <p:bldP spid="12" grpId="0"/>
      <p:bldP spid="13" grpId="0" animBg="1"/>
      <p:bldP spid="15" grpId="0" animBg="1"/>
      <p:bldP spid="16" grpId="0" animBg="1"/>
      <p:bldP spid="17" grpId="0" animBg="1"/>
      <p:bldP spid="18" grpId="0" animBg="1"/>
      <p:bldP spid="19" grpId="0" animBg="1"/>
      <p:bldP spid="19" grpId="1" animBg="1"/>
      <p:bldP spid="20" grpId="0" animBg="1"/>
      <p:bldP spid="21" grpId="0" animBg="1"/>
      <p:bldP spid="21" grpId="1" animBg="1"/>
      <p:bldP spid="22" grpId="0" animBg="1"/>
      <p:bldP spid="22" grpId="1" animBg="1"/>
      <p:bldP spid="23" grpId="0" animBg="1"/>
      <p:bldP spid="23" grpId="1" animBg="1"/>
      <p:bldP spid="24" grpId="0" animBg="1"/>
      <p:bldP spid="25" grpId="0" animBg="1"/>
      <p:bldP spid="25" grpId="1"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9" grpId="0"/>
      <p:bldP spid="4" grpId="0" animBg="1"/>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6" y="-13855"/>
            <a:ext cx="5029200" cy="1524000"/>
          </a:xfrm>
        </p:spPr>
        <p:txBody>
          <a:bodyPr/>
          <a:lstStyle/>
          <a:p>
            <a:r>
              <a:rPr lang="en-CA" u="sng" dirty="0" err="1" smtClean="0">
                <a:latin typeface="Lucida Handwriting" pitchFamily="66" charset="0"/>
              </a:rPr>
              <a:t>Niels</a:t>
            </a:r>
            <a:r>
              <a:rPr lang="en-CA" u="sng" dirty="0" smtClean="0">
                <a:latin typeface="Lucida Handwriting" pitchFamily="66" charset="0"/>
              </a:rPr>
              <a:t> Bohr</a:t>
            </a:r>
            <a:endParaRPr lang="en-US" dirty="0">
              <a:latin typeface="Lucida Handwriting" pitchFamily="66" charset="0"/>
            </a:endParaRPr>
          </a:p>
        </p:txBody>
      </p:sp>
      <p:pic>
        <p:nvPicPr>
          <p:cNvPr id="1026" name="Picture 2" descr="http://upload.wikimedia.org/wikipedia/commons/6/6d/Niels_Bohr.jpg"/>
          <p:cNvPicPr>
            <a:picLocks noChangeAspect="1" noChangeArrowheads="1"/>
          </p:cNvPicPr>
          <p:nvPr/>
        </p:nvPicPr>
        <p:blipFill>
          <a:blip r:embed="rId5"/>
          <a:srcRect/>
          <a:stretch>
            <a:fillRect/>
          </a:stretch>
        </p:blipFill>
        <p:spPr bwMode="auto">
          <a:xfrm>
            <a:off x="5943600" y="76200"/>
            <a:ext cx="3131680" cy="4419600"/>
          </a:xfrm>
          <a:prstGeom prst="rect">
            <a:avLst/>
          </a:prstGeom>
          <a:noFill/>
        </p:spPr>
      </p:pic>
      <p:pic>
        <p:nvPicPr>
          <p:cNvPr id="3" name="Bohr model.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636" y="1676400"/>
            <a:ext cx="6096000" cy="4572000"/>
          </a:xfrm>
          <a:prstGeom prst="rect">
            <a:avLst/>
          </a:prstGeom>
        </p:spPr>
      </p:pic>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34373820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7467600" cy="579438"/>
          </a:xfrm>
        </p:spPr>
        <p:txBody>
          <a:bodyPr>
            <a:normAutofit fontScale="90000"/>
          </a:bodyPr>
          <a:lstStyle/>
          <a:p>
            <a:r>
              <a:rPr lang="en-US" dirty="0" smtClean="0">
                <a:latin typeface="Showcard Gothic" pitchFamily="82" charset="0"/>
              </a:rPr>
              <a:t>Things to </a:t>
            </a:r>
            <a:r>
              <a:rPr lang="en-US" dirty="0" err="1" smtClean="0">
                <a:latin typeface="Showcard Gothic" pitchFamily="82" charset="0"/>
              </a:rPr>
              <a:t>KnOw</a:t>
            </a:r>
            <a:r>
              <a:rPr lang="en-US" dirty="0" smtClean="0">
                <a:latin typeface="Showcard Gothic" pitchFamily="82" charset="0"/>
              </a:rPr>
              <a:t>…</a:t>
            </a:r>
            <a:endParaRPr lang="en-US" dirty="0">
              <a:latin typeface="Showcard Gothic" pitchFamily="82" charset="0"/>
            </a:endParaRPr>
          </a:p>
        </p:txBody>
      </p:sp>
      <p:sp>
        <p:nvSpPr>
          <p:cNvPr id="3" name="Content Placeholder 2"/>
          <p:cNvSpPr>
            <a:spLocks noGrp="1"/>
          </p:cNvSpPr>
          <p:nvPr>
            <p:ph idx="1"/>
          </p:nvPr>
        </p:nvSpPr>
        <p:spPr>
          <a:xfrm>
            <a:off x="762000" y="1066800"/>
            <a:ext cx="7772400" cy="5791200"/>
          </a:xfrm>
        </p:spPr>
        <p:txBody>
          <a:bodyPr>
            <a:normAutofit/>
          </a:bodyPr>
          <a:lstStyle/>
          <a:p>
            <a:r>
              <a:rPr lang="en-US" sz="2800" dirty="0" smtClean="0">
                <a:latin typeface="Comic Sans MS" pitchFamily="66" charset="0"/>
              </a:rPr>
              <a:t>Every element wants to have a full </a:t>
            </a:r>
            <a:r>
              <a:rPr lang="en-US" sz="2800" u="sng" dirty="0" smtClean="0">
                <a:latin typeface="Comic Sans MS" pitchFamily="66" charset="0"/>
              </a:rPr>
              <a:t>outer</a:t>
            </a:r>
            <a:r>
              <a:rPr lang="en-US" sz="2800" dirty="0" smtClean="0">
                <a:latin typeface="Comic Sans MS" pitchFamily="66" charset="0"/>
              </a:rPr>
              <a:t> orbit – then they are stable – so…</a:t>
            </a:r>
          </a:p>
          <a:p>
            <a:r>
              <a:rPr lang="en-US" sz="2800" dirty="0" smtClean="0">
                <a:latin typeface="Comic Sans MS" pitchFamily="66" charset="0"/>
              </a:rPr>
              <a:t> if an element has it’s 1</a:t>
            </a:r>
            <a:r>
              <a:rPr lang="en-US" sz="2800" baseline="30000" dirty="0" smtClean="0">
                <a:latin typeface="Comic Sans MS" pitchFamily="66" charset="0"/>
              </a:rPr>
              <a:t>st</a:t>
            </a:r>
            <a:r>
              <a:rPr lang="en-US" sz="2800" dirty="0" smtClean="0">
                <a:latin typeface="Comic Sans MS" pitchFamily="66" charset="0"/>
              </a:rPr>
              <a:t> orbit full and stable – it will have </a:t>
            </a:r>
            <a:r>
              <a:rPr lang="en-US" sz="2800" u="sng" dirty="0" smtClean="0">
                <a:latin typeface="Comic Sans MS" pitchFamily="66" charset="0"/>
              </a:rPr>
              <a:t>2</a:t>
            </a:r>
            <a:r>
              <a:rPr lang="en-US" sz="2800" dirty="0" smtClean="0">
                <a:latin typeface="Comic Sans MS" pitchFamily="66" charset="0"/>
              </a:rPr>
              <a:t> valence e-</a:t>
            </a:r>
          </a:p>
          <a:p>
            <a:r>
              <a:rPr lang="en-US" sz="2800" dirty="0" smtClean="0">
                <a:latin typeface="Comic Sans MS" pitchFamily="66" charset="0"/>
              </a:rPr>
              <a:t>if an element has it’s 2</a:t>
            </a:r>
            <a:r>
              <a:rPr lang="en-US" sz="2800" baseline="30000" dirty="0" smtClean="0">
                <a:latin typeface="Comic Sans MS" pitchFamily="66" charset="0"/>
              </a:rPr>
              <a:t>nd</a:t>
            </a:r>
            <a:r>
              <a:rPr lang="en-US" sz="2800" dirty="0" smtClean="0">
                <a:latin typeface="Comic Sans MS" pitchFamily="66" charset="0"/>
              </a:rPr>
              <a:t> , or 3</a:t>
            </a:r>
            <a:r>
              <a:rPr lang="en-US" sz="2800" baseline="30000" dirty="0" smtClean="0">
                <a:latin typeface="Comic Sans MS" pitchFamily="66" charset="0"/>
              </a:rPr>
              <a:t>rd</a:t>
            </a:r>
            <a:r>
              <a:rPr lang="en-US" sz="2800" dirty="0" smtClean="0">
                <a:latin typeface="Comic Sans MS" pitchFamily="66" charset="0"/>
              </a:rPr>
              <a:t>  orbit full and stable – it will have </a:t>
            </a:r>
            <a:r>
              <a:rPr lang="en-US" sz="2800" u="sng" dirty="0" smtClean="0">
                <a:latin typeface="Comic Sans MS" pitchFamily="66" charset="0"/>
              </a:rPr>
              <a:t>8</a:t>
            </a:r>
            <a:r>
              <a:rPr lang="en-US" sz="2800" dirty="0" smtClean="0">
                <a:latin typeface="Comic Sans MS" pitchFamily="66" charset="0"/>
              </a:rPr>
              <a:t> valence e- (we call that a </a:t>
            </a:r>
            <a:r>
              <a:rPr lang="en-US" sz="2800" u="sng" dirty="0" smtClean="0">
                <a:latin typeface="Comic Sans MS" pitchFamily="66" charset="0"/>
              </a:rPr>
              <a:t>Stable octet</a:t>
            </a:r>
            <a:r>
              <a:rPr lang="en-US" sz="2800" dirty="0" smtClean="0">
                <a:latin typeface="Comic Sans MS" pitchFamily="66" charset="0"/>
              </a:rPr>
              <a:t>)</a:t>
            </a:r>
          </a:p>
          <a:p>
            <a:r>
              <a:rPr lang="en-US" sz="2800" dirty="0" smtClean="0">
                <a:latin typeface="Comic Sans MS" pitchFamily="66" charset="0"/>
              </a:rPr>
              <a:t>Everything wants to bind together to get a maximum of 8 valence e- shared between them – then they are stable!!</a:t>
            </a:r>
            <a:endParaRPr lang="en-US" sz="2800" dirty="0">
              <a:latin typeface="Comic Sans MS" pitchFamily="66" charset="0"/>
            </a:endParaRP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51286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15962"/>
          </a:xfrm>
        </p:spPr>
        <p:txBody>
          <a:bodyPr>
            <a:normAutofit fontScale="90000"/>
          </a:bodyPr>
          <a:lstStyle/>
          <a:p>
            <a:r>
              <a:rPr lang="en-US" dirty="0" smtClean="0">
                <a:latin typeface="Showcard Gothic" pitchFamily="82" charset="0"/>
              </a:rPr>
              <a:t>Lewis Dot Structures</a:t>
            </a:r>
            <a:endParaRPr lang="en-US" dirty="0">
              <a:latin typeface="Showcard Gothic" pitchFamily="82" charset="0"/>
            </a:endParaRPr>
          </a:p>
        </p:txBody>
      </p:sp>
      <p:sp>
        <p:nvSpPr>
          <p:cNvPr id="3" name="TextBox 2"/>
          <p:cNvSpPr txBox="1"/>
          <p:nvPr/>
        </p:nvSpPr>
        <p:spPr>
          <a:xfrm>
            <a:off x="1524000" y="2057400"/>
            <a:ext cx="6553200" cy="1754326"/>
          </a:xfrm>
          <a:prstGeom prst="rect">
            <a:avLst/>
          </a:prstGeom>
          <a:noFill/>
        </p:spPr>
        <p:txBody>
          <a:bodyPr wrap="square" rtlCol="0">
            <a:spAutoFit/>
          </a:bodyPr>
          <a:lstStyle/>
          <a:p>
            <a:r>
              <a:rPr lang="en-US" sz="3600" dirty="0" smtClean="0"/>
              <a:t>Draw the Lewis dot diagrams </a:t>
            </a:r>
            <a:r>
              <a:rPr lang="en-US" sz="3600" dirty="0"/>
              <a:t> </a:t>
            </a:r>
            <a:r>
              <a:rPr lang="en-US" sz="3600" dirty="0" smtClean="0"/>
              <a:t>for the elements in the blank periodic table  </a:t>
            </a:r>
            <a:r>
              <a:rPr lang="en-US" sz="3600" dirty="0" smtClean="0">
                <a:sym typeface="Wingdings" pitchFamily="2" charset="2"/>
              </a:rPr>
              <a:t></a:t>
            </a:r>
            <a:endParaRPr lang="en-US" sz="3600" dirty="0"/>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4037764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2060"/>
                </a:solidFill>
                <a:latin typeface="Showcard Gothic" pitchFamily="82" charset="0"/>
              </a:rPr>
              <a:t>Bohr Models…</a:t>
            </a:r>
            <a:endParaRPr lang="en-US" dirty="0">
              <a:solidFill>
                <a:srgbClr val="002060"/>
              </a:solidFill>
              <a:latin typeface="Showcard Gothic" pitchFamily="82" charset="0"/>
            </a:endParaRPr>
          </a:p>
        </p:txBody>
      </p:sp>
      <p:sp>
        <p:nvSpPr>
          <p:cNvPr id="3" name="Content Placeholder 2"/>
          <p:cNvSpPr>
            <a:spLocks noGrp="1"/>
          </p:cNvSpPr>
          <p:nvPr>
            <p:ph idx="1"/>
          </p:nvPr>
        </p:nvSpPr>
        <p:spPr>
          <a:xfrm>
            <a:off x="533400" y="1752600"/>
            <a:ext cx="8001000" cy="4525963"/>
          </a:xfrm>
        </p:spPr>
        <p:txBody>
          <a:bodyPr/>
          <a:lstStyle/>
          <a:p>
            <a:r>
              <a:rPr lang="en-US" b="1" u="sng" dirty="0" err="1" smtClean="0">
                <a:latin typeface="Comic Sans MS" pitchFamily="66" charset="0"/>
              </a:rPr>
              <a:t>Niels</a:t>
            </a:r>
            <a:r>
              <a:rPr lang="en-US" b="1" u="sng" dirty="0" smtClean="0">
                <a:latin typeface="Comic Sans MS" pitchFamily="66" charset="0"/>
              </a:rPr>
              <a:t> Bohr </a:t>
            </a:r>
            <a:r>
              <a:rPr lang="en-US" b="1" dirty="0" smtClean="0">
                <a:latin typeface="Comic Sans MS" pitchFamily="66" charset="0"/>
              </a:rPr>
              <a:t>explained the structure of the atom in his “Bohr models”. His model of the atom resembles a solar system. He came up with this model in </a:t>
            </a:r>
            <a:r>
              <a:rPr lang="en-US" b="1" u="sng" dirty="0" smtClean="0">
                <a:latin typeface="Comic Sans MS" pitchFamily="66" charset="0"/>
              </a:rPr>
              <a:t>1913</a:t>
            </a:r>
            <a:r>
              <a:rPr lang="en-US" b="1" dirty="0" smtClean="0">
                <a:latin typeface="Comic Sans MS" pitchFamily="66" charset="0"/>
              </a:rPr>
              <a:t>.  Here is a typical Bohr model, what can you figure out from it?</a:t>
            </a:r>
          </a:p>
        </p:txBody>
      </p:sp>
      <p:pic>
        <p:nvPicPr>
          <p:cNvPr id="1026" name="Picture 2" descr="http://www.grandunifiedtheory.org.il/Book5/html/Lithium_atom_structure_files/image001.gif"/>
          <p:cNvPicPr>
            <a:picLocks noChangeAspect="1" noChangeArrowheads="1"/>
          </p:cNvPicPr>
          <p:nvPr/>
        </p:nvPicPr>
        <p:blipFill>
          <a:blip r:embed="rId3"/>
          <a:srcRect/>
          <a:stretch>
            <a:fillRect/>
          </a:stretch>
        </p:blipFill>
        <p:spPr bwMode="auto">
          <a:xfrm>
            <a:off x="3352800" y="3810000"/>
            <a:ext cx="2898489" cy="2825181"/>
          </a:xfrm>
          <a:prstGeom prst="rect">
            <a:avLst/>
          </a:prstGeom>
          <a:noFill/>
        </p:spPr>
      </p:pic>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85456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ssolv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19200"/>
            <a:ext cx="8229600" cy="4709160"/>
          </a:xfrm>
        </p:spPr>
        <p:txBody>
          <a:bodyPr/>
          <a:lstStyle/>
          <a:p>
            <a:r>
              <a:rPr lang="en-US" b="1" dirty="0" smtClean="0">
                <a:latin typeface="Comic Sans MS" pitchFamily="66" charset="0"/>
              </a:rPr>
              <a:t>Bohr models show the nucleus in the center with the # of Protons (p) and Neutrons (n) in it</a:t>
            </a:r>
          </a:p>
          <a:p>
            <a:r>
              <a:rPr lang="en-US" b="1" dirty="0" smtClean="0">
                <a:latin typeface="Comic Sans MS" pitchFamily="66" charset="0"/>
              </a:rPr>
              <a:t>Around the nucleus, it shows </a:t>
            </a:r>
          </a:p>
          <a:p>
            <a:pPr marL="0" indent="0">
              <a:buNone/>
            </a:pPr>
            <a:r>
              <a:rPr lang="en-US" b="1" dirty="0">
                <a:latin typeface="Comic Sans MS" pitchFamily="66" charset="0"/>
              </a:rPr>
              <a:t> </a:t>
            </a:r>
            <a:r>
              <a:rPr lang="en-US" b="1" dirty="0" smtClean="0">
                <a:latin typeface="Comic Sans MS" pitchFamily="66" charset="0"/>
              </a:rPr>
              <a:t> the electrons in </a:t>
            </a:r>
            <a:r>
              <a:rPr lang="en-US" b="1" u="sng" dirty="0" smtClean="0">
                <a:latin typeface="Comic Sans MS" pitchFamily="66" charset="0"/>
              </a:rPr>
              <a:t>orbits</a:t>
            </a:r>
            <a:r>
              <a:rPr lang="en-US" b="1" dirty="0" smtClean="0">
                <a:latin typeface="Comic Sans MS" pitchFamily="66" charset="0"/>
              </a:rPr>
              <a:t> or </a:t>
            </a:r>
            <a:r>
              <a:rPr lang="en-US" b="1" u="sng" dirty="0" smtClean="0">
                <a:latin typeface="Comic Sans MS" pitchFamily="66" charset="0"/>
              </a:rPr>
              <a:t>shells</a:t>
            </a:r>
          </a:p>
          <a:p>
            <a:r>
              <a:rPr lang="en-US" b="1" dirty="0" smtClean="0">
                <a:latin typeface="Comic Sans MS" pitchFamily="66" charset="0"/>
              </a:rPr>
              <a:t>Each orbit/shell can only hold a </a:t>
            </a:r>
          </a:p>
          <a:p>
            <a:pPr>
              <a:buNone/>
            </a:pPr>
            <a:r>
              <a:rPr lang="en-US" b="1" dirty="0" smtClean="0">
                <a:latin typeface="Comic Sans MS" pitchFamily="66" charset="0"/>
              </a:rPr>
              <a:t>	certain # of electrons and then                     </a:t>
            </a:r>
          </a:p>
          <a:p>
            <a:pPr>
              <a:buNone/>
            </a:pPr>
            <a:r>
              <a:rPr lang="en-US" b="1" dirty="0" smtClean="0">
                <a:latin typeface="Comic Sans MS" pitchFamily="66" charset="0"/>
              </a:rPr>
              <a:t>	it is full. </a:t>
            </a:r>
          </a:p>
        </p:txBody>
      </p:sp>
      <p:pic>
        <p:nvPicPr>
          <p:cNvPr id="4" name="Picture 2" descr="http://www.grandunifiedtheory.org.il/Book5/html/Lithium_atom_structure_files/image001.gif"/>
          <p:cNvPicPr>
            <a:picLocks noChangeAspect="1" noChangeArrowheads="1"/>
          </p:cNvPicPr>
          <p:nvPr/>
        </p:nvPicPr>
        <p:blipFill>
          <a:blip r:embed="rId3"/>
          <a:srcRect/>
          <a:stretch>
            <a:fillRect/>
          </a:stretch>
        </p:blipFill>
        <p:spPr bwMode="auto">
          <a:xfrm>
            <a:off x="6564152" y="2971800"/>
            <a:ext cx="2579848" cy="2514600"/>
          </a:xfrm>
          <a:prstGeom prst="rect">
            <a:avLst/>
          </a:prstGeom>
          <a:noFill/>
        </p:spPr>
      </p:pic>
      <p:sp>
        <p:nvSpPr>
          <p:cNvPr id="2" name="Місце для нижнього колонтитула 1"/>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298809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Showcard Gothic" pitchFamily="82" charset="0"/>
              </a:rPr>
              <a:t>How many e- can each orbit hold?</a:t>
            </a:r>
            <a:endParaRPr lang="en-US" dirty="0">
              <a:latin typeface="Showcard Gothic" pitchFamily="82" charset="0"/>
            </a:endParaRPr>
          </a:p>
        </p:txBody>
      </p:sp>
      <p:sp>
        <p:nvSpPr>
          <p:cNvPr id="3" name="Content Placeholder 2"/>
          <p:cNvSpPr>
            <a:spLocks noGrp="1"/>
          </p:cNvSpPr>
          <p:nvPr>
            <p:ph idx="1"/>
          </p:nvPr>
        </p:nvSpPr>
        <p:spPr/>
        <p:txBody>
          <a:bodyPr>
            <a:normAutofit lnSpcReduction="10000"/>
          </a:bodyPr>
          <a:lstStyle/>
          <a:p>
            <a:r>
              <a:rPr lang="en-US" b="1" dirty="0" smtClean="0">
                <a:latin typeface="Comic Sans MS" pitchFamily="66" charset="0"/>
              </a:rPr>
              <a:t>1</a:t>
            </a:r>
            <a:r>
              <a:rPr lang="en-US" b="1" baseline="30000" dirty="0" smtClean="0">
                <a:latin typeface="Comic Sans MS" pitchFamily="66" charset="0"/>
              </a:rPr>
              <a:t>st</a:t>
            </a:r>
            <a:r>
              <a:rPr lang="en-US" b="1" dirty="0" smtClean="0">
                <a:latin typeface="Comic Sans MS" pitchFamily="66" charset="0"/>
              </a:rPr>
              <a:t>  orbit can hold </a:t>
            </a:r>
            <a:r>
              <a:rPr lang="en-US" b="1" u="sng" dirty="0" smtClean="0">
                <a:latin typeface="Comic Sans MS" pitchFamily="66" charset="0"/>
              </a:rPr>
              <a:t>2 e-</a:t>
            </a:r>
          </a:p>
          <a:p>
            <a:r>
              <a:rPr lang="en-US" b="1" dirty="0" smtClean="0">
                <a:latin typeface="Comic Sans MS" pitchFamily="66" charset="0"/>
              </a:rPr>
              <a:t>2</a:t>
            </a:r>
            <a:r>
              <a:rPr lang="en-US" b="1" baseline="30000" dirty="0" smtClean="0">
                <a:latin typeface="Comic Sans MS" pitchFamily="66" charset="0"/>
              </a:rPr>
              <a:t>nd</a:t>
            </a:r>
            <a:r>
              <a:rPr lang="en-US" b="1" dirty="0" smtClean="0">
                <a:latin typeface="Comic Sans MS" pitchFamily="66" charset="0"/>
              </a:rPr>
              <a:t> orbit can hold </a:t>
            </a:r>
            <a:r>
              <a:rPr lang="en-US" b="1" u="sng" dirty="0" smtClean="0">
                <a:latin typeface="Comic Sans MS" pitchFamily="66" charset="0"/>
              </a:rPr>
              <a:t>8 e-</a:t>
            </a:r>
          </a:p>
          <a:p>
            <a:r>
              <a:rPr lang="en-US" b="1" dirty="0" smtClean="0">
                <a:latin typeface="Comic Sans MS" pitchFamily="66" charset="0"/>
              </a:rPr>
              <a:t>3</a:t>
            </a:r>
            <a:r>
              <a:rPr lang="en-US" b="1" baseline="30000" dirty="0" smtClean="0">
                <a:latin typeface="Comic Sans MS" pitchFamily="66" charset="0"/>
              </a:rPr>
              <a:t>rd</a:t>
            </a:r>
            <a:r>
              <a:rPr lang="en-US" b="1" dirty="0" smtClean="0">
                <a:latin typeface="Comic Sans MS" pitchFamily="66" charset="0"/>
              </a:rPr>
              <a:t> orbit can hold </a:t>
            </a:r>
            <a:r>
              <a:rPr lang="en-US" b="1" u="sng" dirty="0" smtClean="0">
                <a:latin typeface="Comic Sans MS" pitchFamily="66" charset="0"/>
              </a:rPr>
              <a:t>8 e-</a:t>
            </a:r>
          </a:p>
          <a:p>
            <a:r>
              <a:rPr lang="en-US" b="1" dirty="0" smtClean="0">
                <a:latin typeface="Comic Sans MS" pitchFamily="66" charset="0"/>
              </a:rPr>
              <a:t>4</a:t>
            </a:r>
            <a:r>
              <a:rPr lang="en-US" b="1" baseline="30000" dirty="0" smtClean="0">
                <a:latin typeface="Comic Sans MS" pitchFamily="66" charset="0"/>
              </a:rPr>
              <a:t>th</a:t>
            </a:r>
            <a:r>
              <a:rPr lang="en-US" b="1" dirty="0" smtClean="0">
                <a:latin typeface="Comic Sans MS" pitchFamily="66" charset="0"/>
              </a:rPr>
              <a:t> orbit can hold </a:t>
            </a:r>
            <a:r>
              <a:rPr lang="en-US" b="1" u="sng" dirty="0" smtClean="0">
                <a:latin typeface="Comic Sans MS" pitchFamily="66" charset="0"/>
              </a:rPr>
              <a:t>18 e-</a:t>
            </a:r>
          </a:p>
          <a:p>
            <a:r>
              <a:rPr lang="en-US" b="1" dirty="0" smtClean="0">
                <a:latin typeface="Comic Sans MS" pitchFamily="66" charset="0"/>
              </a:rPr>
              <a:t>You don’t need to know any higher orbits – we won’t be covering higher elements.</a:t>
            </a:r>
          </a:p>
          <a:p>
            <a:r>
              <a:rPr lang="en-US" b="1" dirty="0" smtClean="0">
                <a:latin typeface="Comic Sans MS" pitchFamily="66" charset="0"/>
              </a:rPr>
              <a:t>You can depict any element in a Bohr model!</a:t>
            </a:r>
            <a:endParaRPr lang="en-US" b="1" dirty="0">
              <a:latin typeface="Comic Sans MS" pitchFamily="66" charset="0"/>
            </a:endParaRP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75947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6965245" cy="1202485"/>
          </a:xfrm>
        </p:spPr>
        <p:txBody>
          <a:bodyPr/>
          <a:lstStyle/>
          <a:p>
            <a:r>
              <a:rPr lang="en-US" dirty="0" smtClean="0">
                <a:latin typeface="Showcard Gothic" pitchFamily="82" charset="0"/>
              </a:rPr>
              <a:t>Some Bohr models…</a:t>
            </a:r>
            <a:endParaRPr lang="en-US" dirty="0">
              <a:latin typeface="Showcard Gothic" pitchFamily="82" charset="0"/>
            </a:endParaRPr>
          </a:p>
        </p:txBody>
      </p:sp>
      <p:pic>
        <p:nvPicPr>
          <p:cNvPr id="28676" name="Picture 4" descr="http://www.grandunifiedtheory.org.il/Book5/html/Beryllium_atom_structure_files/image001.gif"/>
          <p:cNvPicPr>
            <a:picLocks noChangeAspect="1" noChangeArrowheads="1"/>
          </p:cNvPicPr>
          <p:nvPr/>
        </p:nvPicPr>
        <p:blipFill>
          <a:blip r:embed="rId3"/>
          <a:srcRect/>
          <a:stretch>
            <a:fillRect/>
          </a:stretch>
        </p:blipFill>
        <p:spPr bwMode="auto">
          <a:xfrm>
            <a:off x="685799" y="1171617"/>
            <a:ext cx="3048001" cy="3019383"/>
          </a:xfrm>
          <a:prstGeom prst="rect">
            <a:avLst/>
          </a:prstGeom>
          <a:noFill/>
        </p:spPr>
      </p:pic>
      <p:pic>
        <p:nvPicPr>
          <p:cNvPr id="28678" name="Picture 6" descr="http://library.thinkquest.org/10676/Period/b0008.gif"/>
          <p:cNvPicPr>
            <a:picLocks noChangeAspect="1" noChangeArrowheads="1"/>
          </p:cNvPicPr>
          <p:nvPr/>
        </p:nvPicPr>
        <p:blipFill>
          <a:blip r:embed="rId4"/>
          <a:srcRect/>
          <a:stretch>
            <a:fillRect/>
          </a:stretch>
        </p:blipFill>
        <p:spPr bwMode="auto">
          <a:xfrm>
            <a:off x="5686109" y="1219200"/>
            <a:ext cx="3076891" cy="3048000"/>
          </a:xfrm>
          <a:prstGeom prst="rect">
            <a:avLst/>
          </a:prstGeom>
          <a:noFill/>
        </p:spPr>
      </p:pic>
      <p:pic>
        <p:nvPicPr>
          <p:cNvPr id="28680" name="Picture 8" descr="http://library.thinkquest.org/10676/Period/b0013.gif"/>
          <p:cNvPicPr>
            <a:picLocks noChangeAspect="1" noChangeArrowheads="1"/>
          </p:cNvPicPr>
          <p:nvPr/>
        </p:nvPicPr>
        <p:blipFill>
          <a:blip r:embed="rId5"/>
          <a:srcRect/>
          <a:stretch>
            <a:fillRect/>
          </a:stretch>
        </p:blipFill>
        <p:spPr bwMode="auto">
          <a:xfrm>
            <a:off x="3048000" y="3581400"/>
            <a:ext cx="3055684" cy="3017646"/>
          </a:xfrm>
          <a:prstGeom prst="rect">
            <a:avLst/>
          </a:prstGeom>
          <a:noFill/>
        </p:spPr>
      </p:pic>
      <p:sp>
        <p:nvSpPr>
          <p:cNvPr id="8" name="TextBox 7"/>
          <p:cNvSpPr txBox="1"/>
          <p:nvPr/>
        </p:nvSpPr>
        <p:spPr>
          <a:xfrm>
            <a:off x="685800" y="4038600"/>
            <a:ext cx="2819400" cy="1138773"/>
          </a:xfrm>
          <a:prstGeom prst="rect">
            <a:avLst/>
          </a:prstGeom>
          <a:noFill/>
        </p:spPr>
        <p:txBody>
          <a:bodyPr wrap="square" rtlCol="0">
            <a:spAutoFit/>
          </a:bodyPr>
          <a:lstStyle/>
          <a:p>
            <a:r>
              <a:rPr lang="en-CA" sz="4400" b="1" dirty="0" smtClean="0"/>
              <a:t>Beryllium</a:t>
            </a:r>
            <a:endParaRPr lang="en-US" sz="4400" b="1" dirty="0" smtClean="0"/>
          </a:p>
          <a:p>
            <a:r>
              <a:rPr lang="en-US" sz="2400" b="1" dirty="0" smtClean="0"/>
              <a:t>4 p+    5n   4e-</a:t>
            </a:r>
            <a:endParaRPr lang="en-US" sz="2400" b="1" dirty="0"/>
          </a:p>
        </p:txBody>
      </p:sp>
      <p:sp>
        <p:nvSpPr>
          <p:cNvPr id="9" name="TextBox 8"/>
          <p:cNvSpPr txBox="1"/>
          <p:nvPr/>
        </p:nvSpPr>
        <p:spPr>
          <a:xfrm>
            <a:off x="4191000" y="1171616"/>
            <a:ext cx="2438400" cy="1138773"/>
          </a:xfrm>
          <a:prstGeom prst="rect">
            <a:avLst/>
          </a:prstGeom>
          <a:noFill/>
        </p:spPr>
        <p:txBody>
          <a:bodyPr wrap="square" rtlCol="0">
            <a:spAutoFit/>
          </a:bodyPr>
          <a:lstStyle/>
          <a:p>
            <a:r>
              <a:rPr lang="en-US" sz="4400" b="1" dirty="0" smtClean="0"/>
              <a:t>Oxygen</a:t>
            </a:r>
          </a:p>
          <a:p>
            <a:r>
              <a:rPr lang="en-US" sz="2400" b="1" dirty="0" smtClean="0"/>
              <a:t>8p+   8n   8e-</a:t>
            </a:r>
            <a:endParaRPr lang="en-US" sz="2400" b="1" dirty="0"/>
          </a:p>
        </p:txBody>
      </p:sp>
      <p:sp>
        <p:nvSpPr>
          <p:cNvPr id="10" name="TextBox 9"/>
          <p:cNvSpPr txBox="1"/>
          <p:nvPr/>
        </p:nvSpPr>
        <p:spPr>
          <a:xfrm>
            <a:off x="5791200" y="4591623"/>
            <a:ext cx="3048000" cy="1077218"/>
          </a:xfrm>
          <a:prstGeom prst="rect">
            <a:avLst/>
          </a:prstGeom>
          <a:noFill/>
        </p:spPr>
        <p:txBody>
          <a:bodyPr wrap="square" rtlCol="0">
            <a:spAutoFit/>
          </a:bodyPr>
          <a:lstStyle/>
          <a:p>
            <a:r>
              <a:rPr lang="en-US" sz="4400" b="1" dirty="0" err="1" smtClean="0"/>
              <a:t>Aluminium</a:t>
            </a:r>
            <a:endParaRPr lang="en-US" sz="4400" b="1" dirty="0" smtClean="0"/>
          </a:p>
          <a:p>
            <a:r>
              <a:rPr lang="en-US" sz="2000" b="1" dirty="0" smtClean="0"/>
              <a:t>13 p+     13 e-       14 n</a:t>
            </a:r>
            <a:endParaRPr lang="en-US" sz="2000" b="1" dirty="0"/>
          </a:p>
        </p:txBody>
      </p:sp>
      <p:sp>
        <p:nvSpPr>
          <p:cNvPr id="3" name="Місце для нижнього колонтитула 2"/>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9751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dissolve">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dissolve">
                                      <p:cBhvr>
                                        <p:cTn id="17" dur="500"/>
                                        <p:tgtEl>
                                          <p:spTgt spid="2867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8680"/>
                                        </p:tgtEl>
                                        <p:attrNameLst>
                                          <p:attrName>style.visibility</p:attrName>
                                        </p:attrNameLst>
                                      </p:cBhvr>
                                      <p:to>
                                        <p:strVal val="visible"/>
                                      </p:to>
                                    </p:set>
                                    <p:animEffect transition="in" filter="dissolve">
                                      <p:cBhvr>
                                        <p:cTn id="27" dur="500"/>
                                        <p:tgtEl>
                                          <p:spTgt spid="2868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6764354" cy="838200"/>
          </a:xfrm>
        </p:spPr>
        <p:txBody>
          <a:bodyPr>
            <a:normAutofit fontScale="90000"/>
          </a:bodyPr>
          <a:lstStyle/>
          <a:p>
            <a:r>
              <a:rPr lang="en-US" dirty="0" smtClean="0">
                <a:latin typeface="Showcard Gothic" pitchFamily="82" charset="0"/>
              </a:rPr>
              <a:t>So how do we draw a Bohr model of… say…Sodium?</a:t>
            </a:r>
            <a:endParaRPr lang="en-US" dirty="0">
              <a:latin typeface="Showcard Gothic" pitchFamily="82" charset="0"/>
            </a:endParaRPr>
          </a:p>
        </p:txBody>
      </p:sp>
      <p:sp>
        <p:nvSpPr>
          <p:cNvPr id="3" name="Content Placeholder 2"/>
          <p:cNvSpPr>
            <a:spLocks noGrp="1"/>
          </p:cNvSpPr>
          <p:nvPr>
            <p:ph idx="1"/>
          </p:nvPr>
        </p:nvSpPr>
        <p:spPr>
          <a:xfrm>
            <a:off x="668522" y="2160494"/>
            <a:ext cx="6196405" cy="3603812"/>
          </a:xfrm>
        </p:spPr>
        <p:txBody>
          <a:bodyPr/>
          <a:lstStyle/>
          <a:p>
            <a:r>
              <a:rPr lang="en-US" b="1" dirty="0" smtClean="0">
                <a:latin typeface="Comic Sans MS" pitchFamily="66" charset="0"/>
              </a:rPr>
              <a:t>Start with a nucleus, and put in how many protons and neutrons are in sodium (look at your periodic table)</a:t>
            </a:r>
          </a:p>
          <a:p>
            <a:endParaRPr lang="en-US" dirty="0" smtClean="0">
              <a:latin typeface="Comic Sans MS" pitchFamily="66" charset="0"/>
            </a:endParaRPr>
          </a:p>
          <a:p>
            <a:endParaRPr lang="en-US" dirty="0" smtClean="0">
              <a:latin typeface="Comic Sans MS" pitchFamily="66" charset="0"/>
            </a:endParaRPr>
          </a:p>
          <a:p>
            <a:pPr>
              <a:buNone/>
            </a:pPr>
            <a:endParaRPr lang="en-US" dirty="0" smtClean="0">
              <a:latin typeface="Comic Sans MS" pitchFamily="66" charset="0"/>
            </a:endParaRPr>
          </a:p>
          <a:p>
            <a:r>
              <a:rPr lang="en-US" b="1" dirty="0" smtClean="0">
                <a:latin typeface="Comic Sans MS" pitchFamily="66" charset="0"/>
              </a:rPr>
              <a:t>Next place some orbits around it</a:t>
            </a:r>
          </a:p>
          <a:p>
            <a:pPr>
              <a:buNone/>
            </a:pPr>
            <a:endParaRPr lang="en-US" dirty="0" smtClean="0"/>
          </a:p>
          <a:p>
            <a:endParaRPr lang="en-US" dirty="0"/>
          </a:p>
        </p:txBody>
      </p:sp>
      <p:sp>
        <p:nvSpPr>
          <p:cNvPr id="4" name="Oval 3"/>
          <p:cNvSpPr/>
          <p:nvPr/>
        </p:nvSpPr>
        <p:spPr>
          <a:xfrm>
            <a:off x="4911436" y="3390900"/>
            <a:ext cx="1295400" cy="1143000"/>
          </a:xfrm>
          <a:prstGeom prst="ellipse">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088081" y="3390900"/>
            <a:ext cx="1066800" cy="1077218"/>
          </a:xfrm>
          <a:prstGeom prst="rect">
            <a:avLst/>
          </a:prstGeom>
          <a:noFill/>
        </p:spPr>
        <p:txBody>
          <a:bodyPr wrap="square" rtlCol="0">
            <a:spAutoFit/>
          </a:bodyPr>
          <a:lstStyle/>
          <a:p>
            <a:r>
              <a:rPr lang="en-US" sz="3200" dirty="0" smtClean="0">
                <a:solidFill>
                  <a:srgbClr val="002060"/>
                </a:solidFill>
              </a:rPr>
              <a:t>P:11</a:t>
            </a:r>
          </a:p>
          <a:p>
            <a:r>
              <a:rPr lang="en-US" sz="3200" dirty="0" smtClean="0">
                <a:solidFill>
                  <a:srgbClr val="002060"/>
                </a:solidFill>
              </a:rPr>
              <a:t>N:12</a:t>
            </a:r>
            <a:endParaRPr lang="en-US" sz="3200" dirty="0">
              <a:solidFill>
                <a:srgbClr val="002060"/>
              </a:solidFill>
            </a:endParaRPr>
          </a:p>
        </p:txBody>
      </p:sp>
      <p:sp>
        <p:nvSpPr>
          <p:cNvPr id="7" name="Oval 6"/>
          <p:cNvSpPr/>
          <p:nvPr/>
        </p:nvSpPr>
        <p:spPr>
          <a:xfrm>
            <a:off x="6858000" y="4800600"/>
            <a:ext cx="1295400" cy="1143000"/>
          </a:xfrm>
          <a:prstGeom prst="ellipse">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010400" y="4876800"/>
            <a:ext cx="1066800" cy="1077218"/>
          </a:xfrm>
          <a:prstGeom prst="rect">
            <a:avLst/>
          </a:prstGeom>
          <a:noFill/>
        </p:spPr>
        <p:txBody>
          <a:bodyPr wrap="square" rtlCol="0">
            <a:spAutoFit/>
          </a:bodyPr>
          <a:lstStyle/>
          <a:p>
            <a:r>
              <a:rPr lang="en-US" sz="3200" dirty="0" smtClean="0">
                <a:solidFill>
                  <a:srgbClr val="002060"/>
                </a:solidFill>
              </a:rPr>
              <a:t>P:11</a:t>
            </a:r>
          </a:p>
          <a:p>
            <a:r>
              <a:rPr lang="en-US" sz="3200" dirty="0" smtClean="0">
                <a:solidFill>
                  <a:srgbClr val="002060"/>
                </a:solidFill>
              </a:rPr>
              <a:t>N:12</a:t>
            </a:r>
            <a:endParaRPr lang="en-US" sz="3200" dirty="0">
              <a:solidFill>
                <a:srgbClr val="002060"/>
              </a:solidFill>
            </a:endParaRPr>
          </a:p>
        </p:txBody>
      </p:sp>
      <p:sp>
        <p:nvSpPr>
          <p:cNvPr id="9" name="Oval 8"/>
          <p:cNvSpPr/>
          <p:nvPr/>
        </p:nvSpPr>
        <p:spPr>
          <a:xfrm>
            <a:off x="6629400" y="4572000"/>
            <a:ext cx="1752600" cy="1600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324600" y="4267200"/>
            <a:ext cx="2362200" cy="2209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096000" y="3962400"/>
            <a:ext cx="2895600" cy="2743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Місце для нижнього колонтитула 4"/>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46673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heckerboard(across)">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dissolve">
                                      <p:cBhvr>
                                        <p:cTn id="30" dur="500"/>
                                        <p:tgtEl>
                                          <p:spTgt spid="7"/>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ssolve">
                                      <p:cBhvr>
                                        <p:cTn id="33" dur="500"/>
                                        <p:tgtEl>
                                          <p:spTgt spid="9"/>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ssolve">
                                      <p:cBhvr>
                                        <p:cTn id="36" dur="500"/>
                                        <p:tgtEl>
                                          <p:spTgt spid="10"/>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ssolv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6" grpId="0"/>
      <p:bldP spid="7" grpId="0" animBg="1"/>
      <p:bldP spid="8" grpId="0"/>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447819"/>
            <a:ext cx="8001000" cy="4525963"/>
          </a:xfrm>
        </p:spPr>
        <p:txBody>
          <a:bodyPr/>
          <a:lstStyle/>
          <a:p>
            <a:endParaRPr lang="en-US" b="1" dirty="0" smtClean="0">
              <a:latin typeface="Comic Sans MS" pitchFamily="66" charset="0"/>
            </a:endParaRPr>
          </a:p>
          <a:p>
            <a:r>
              <a:rPr lang="en-US" b="1" dirty="0" smtClean="0">
                <a:latin typeface="Comic Sans MS" pitchFamily="66" charset="0"/>
              </a:rPr>
              <a:t>Next figure out how many e- are in sodium (look at your periodic table). Place them in dots in the orbits</a:t>
            </a:r>
          </a:p>
          <a:p>
            <a:endParaRPr lang="en-US" b="1" dirty="0">
              <a:latin typeface="Comic Sans MS" pitchFamily="66" charset="0"/>
            </a:endParaRPr>
          </a:p>
        </p:txBody>
      </p:sp>
      <p:sp>
        <p:nvSpPr>
          <p:cNvPr id="4" name="Oval 3"/>
          <p:cNvSpPr/>
          <p:nvPr/>
        </p:nvSpPr>
        <p:spPr>
          <a:xfrm>
            <a:off x="3657600" y="3733800"/>
            <a:ext cx="1295400" cy="1143000"/>
          </a:xfrm>
          <a:prstGeom prst="ellipse">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810000" y="3737237"/>
            <a:ext cx="1066800" cy="1077218"/>
          </a:xfrm>
          <a:prstGeom prst="rect">
            <a:avLst/>
          </a:prstGeom>
          <a:noFill/>
        </p:spPr>
        <p:txBody>
          <a:bodyPr wrap="square" rtlCol="0">
            <a:spAutoFit/>
          </a:bodyPr>
          <a:lstStyle/>
          <a:p>
            <a:r>
              <a:rPr lang="en-US" sz="3200" dirty="0" smtClean="0">
                <a:solidFill>
                  <a:srgbClr val="002060"/>
                </a:solidFill>
              </a:rPr>
              <a:t>P:11</a:t>
            </a:r>
          </a:p>
          <a:p>
            <a:r>
              <a:rPr lang="en-US" sz="3200" dirty="0" smtClean="0">
                <a:solidFill>
                  <a:srgbClr val="002060"/>
                </a:solidFill>
              </a:rPr>
              <a:t>N:12</a:t>
            </a:r>
            <a:endParaRPr lang="en-US" sz="3200" dirty="0">
              <a:solidFill>
                <a:srgbClr val="002060"/>
              </a:solidFill>
            </a:endParaRPr>
          </a:p>
        </p:txBody>
      </p:sp>
      <p:sp>
        <p:nvSpPr>
          <p:cNvPr id="6" name="Oval 5"/>
          <p:cNvSpPr/>
          <p:nvPr/>
        </p:nvSpPr>
        <p:spPr>
          <a:xfrm>
            <a:off x="3429000" y="3505200"/>
            <a:ext cx="1752600" cy="1600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124200" y="3200400"/>
            <a:ext cx="2362200" cy="2209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895600" y="2895600"/>
            <a:ext cx="2895600" cy="2743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191000" y="3429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267200" y="4953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257800" y="38862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048000" y="41148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181600" y="36576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048000" y="43434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4876800" y="51054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029200" y="49530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505200" y="32766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723409" y="32004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267200" y="2781300"/>
            <a:ext cx="228600" cy="228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5791200" y="2003048"/>
            <a:ext cx="2971800" cy="1785104"/>
          </a:xfrm>
          <a:prstGeom prst="rect">
            <a:avLst/>
          </a:prstGeom>
          <a:noFill/>
        </p:spPr>
        <p:txBody>
          <a:bodyPr wrap="square" rtlCol="0">
            <a:spAutoFit/>
          </a:bodyPr>
          <a:lstStyle/>
          <a:p>
            <a:r>
              <a:rPr lang="en-US" sz="2200" b="1" dirty="0" smtClean="0">
                <a:latin typeface="Kristen ITC" pitchFamily="66" charset="0"/>
              </a:rPr>
              <a:t>Remember!! </a:t>
            </a:r>
          </a:p>
          <a:p>
            <a:r>
              <a:rPr lang="en-US" sz="2200" b="1" dirty="0" smtClean="0">
                <a:latin typeface="Kristen ITC" pitchFamily="66" charset="0"/>
              </a:rPr>
              <a:t>2 max in 1</a:t>
            </a:r>
            <a:r>
              <a:rPr lang="en-US" sz="2200" b="1" baseline="30000" dirty="0" smtClean="0">
                <a:latin typeface="Kristen ITC" pitchFamily="66" charset="0"/>
              </a:rPr>
              <a:t>st</a:t>
            </a:r>
            <a:r>
              <a:rPr lang="en-US" sz="2200" b="1" dirty="0" smtClean="0">
                <a:latin typeface="Kristen ITC" pitchFamily="66" charset="0"/>
              </a:rPr>
              <a:t> orbit </a:t>
            </a:r>
          </a:p>
          <a:p>
            <a:r>
              <a:rPr lang="en-US" sz="2200" b="1" dirty="0" smtClean="0">
                <a:latin typeface="Kristen ITC" pitchFamily="66" charset="0"/>
              </a:rPr>
              <a:t>8 max in 2</a:t>
            </a:r>
            <a:r>
              <a:rPr lang="en-US" sz="2200" b="1" baseline="30000" dirty="0" smtClean="0">
                <a:latin typeface="Kristen ITC" pitchFamily="66" charset="0"/>
              </a:rPr>
              <a:t>nd</a:t>
            </a:r>
            <a:r>
              <a:rPr lang="en-US" sz="2200" b="1" dirty="0" smtClean="0">
                <a:latin typeface="Kristen ITC" pitchFamily="66" charset="0"/>
              </a:rPr>
              <a:t> orbit</a:t>
            </a:r>
          </a:p>
          <a:p>
            <a:r>
              <a:rPr lang="en-US" sz="2200" b="1" dirty="0" smtClean="0">
                <a:latin typeface="Kristen ITC" pitchFamily="66" charset="0"/>
              </a:rPr>
              <a:t>8 max in 3</a:t>
            </a:r>
            <a:r>
              <a:rPr lang="en-US" sz="2200" b="1" baseline="30000" dirty="0" smtClean="0">
                <a:latin typeface="Kristen ITC" pitchFamily="66" charset="0"/>
              </a:rPr>
              <a:t>rd</a:t>
            </a:r>
            <a:r>
              <a:rPr lang="en-US" sz="2200" b="1" dirty="0" smtClean="0">
                <a:latin typeface="Kristen ITC" pitchFamily="66" charset="0"/>
              </a:rPr>
              <a:t> orbit </a:t>
            </a:r>
          </a:p>
          <a:p>
            <a:r>
              <a:rPr lang="en-US" sz="2200" b="1" dirty="0" smtClean="0">
                <a:latin typeface="Kristen ITC" pitchFamily="66" charset="0"/>
              </a:rPr>
              <a:t>18 max in 4</a:t>
            </a:r>
            <a:r>
              <a:rPr lang="en-US" sz="2200" b="1" baseline="30000" dirty="0" smtClean="0">
                <a:latin typeface="Kristen ITC" pitchFamily="66" charset="0"/>
              </a:rPr>
              <a:t>th</a:t>
            </a:r>
            <a:r>
              <a:rPr lang="en-US" sz="2200" b="1" dirty="0" smtClean="0">
                <a:latin typeface="Kristen ITC" pitchFamily="66" charset="0"/>
              </a:rPr>
              <a:t> orbit</a:t>
            </a:r>
            <a:endParaRPr lang="en-US" sz="2200" b="1" dirty="0">
              <a:latin typeface="Kristen ITC" pitchFamily="66" charset="0"/>
            </a:endParaRPr>
          </a:p>
        </p:txBody>
      </p:sp>
      <p:sp>
        <p:nvSpPr>
          <p:cNvPr id="21" name="TextBox 20"/>
          <p:cNvSpPr txBox="1"/>
          <p:nvPr/>
        </p:nvSpPr>
        <p:spPr>
          <a:xfrm>
            <a:off x="838200" y="2688104"/>
            <a:ext cx="1905000" cy="1938992"/>
          </a:xfrm>
          <a:prstGeom prst="rect">
            <a:avLst/>
          </a:prstGeom>
          <a:noFill/>
        </p:spPr>
        <p:txBody>
          <a:bodyPr wrap="square" rtlCol="0">
            <a:spAutoFit/>
          </a:bodyPr>
          <a:lstStyle/>
          <a:p>
            <a:r>
              <a:rPr lang="en-US" sz="2000" b="1" dirty="0" smtClean="0">
                <a:latin typeface="Kristen ITC" pitchFamily="66" charset="0"/>
              </a:rPr>
              <a:t>Sodium has 11 electrons !! </a:t>
            </a:r>
          </a:p>
          <a:p>
            <a:endParaRPr lang="en-US" sz="2000" b="1" dirty="0" smtClean="0">
              <a:latin typeface="Kristen ITC" pitchFamily="66" charset="0"/>
            </a:endParaRPr>
          </a:p>
          <a:p>
            <a:r>
              <a:rPr lang="en-US" sz="2000" b="1" dirty="0" smtClean="0">
                <a:latin typeface="Kristen ITC" pitchFamily="66" charset="0"/>
              </a:rPr>
              <a:t>they are the same as the protons</a:t>
            </a:r>
            <a:endParaRPr lang="en-US" sz="2000" b="1" dirty="0">
              <a:latin typeface="Kristen ITC" pitchFamily="66" charset="0"/>
            </a:endParaRPr>
          </a:p>
        </p:txBody>
      </p:sp>
      <p:sp>
        <p:nvSpPr>
          <p:cNvPr id="2" name="Місце для нижнього колонтитула 1"/>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113589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ssolve">
                                      <p:cBhvr>
                                        <p:cTn id="31" dur="500"/>
                                        <p:tgtEl>
                                          <p:spTgt spid="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ssolv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dissolve">
                                      <p:cBhvr>
                                        <p:cTn id="39" dur="500"/>
                                        <p:tgtEl>
                                          <p:spTgt spid="13"/>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dissolve">
                                      <p:cBhvr>
                                        <p:cTn id="42" dur="500"/>
                                        <p:tgtEl>
                                          <p:spTgt spid="11"/>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dissolve">
                                      <p:cBhvr>
                                        <p:cTn id="45" dur="500"/>
                                        <p:tgtEl>
                                          <p:spTgt spid="16"/>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dissolve">
                                      <p:cBhvr>
                                        <p:cTn id="48" dur="500"/>
                                        <p:tgtEl>
                                          <p:spTgt spid="15"/>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dissolve">
                                      <p:cBhvr>
                                        <p:cTn id="54" dur="500"/>
                                        <p:tgtEl>
                                          <p:spTgt spid="12"/>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dissolve">
                                      <p:cBhvr>
                                        <p:cTn id="57" dur="500"/>
                                        <p:tgtEl>
                                          <p:spTgt spid="18"/>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500"/>
                                        <p:tgtEl>
                                          <p:spTgt spid="17"/>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dissolve">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dissolve">
                                      <p:cBhvr>
                                        <p:cTn id="68" dur="500"/>
                                        <p:tgtEl>
                                          <p:spTgt spid="8"/>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dissolve">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omic Sans MS" pitchFamily="66" charset="0"/>
              </a:rPr>
              <a:t>Draw a Bohr Model for an Argon atom </a:t>
            </a:r>
            <a:br>
              <a:rPr lang="en-US" dirty="0">
                <a:latin typeface="Comic Sans MS" pitchFamily="66" charset="0"/>
              </a:rPr>
            </a:br>
            <a:endParaRPr lang="en-US" dirty="0"/>
          </a:p>
        </p:txBody>
      </p:sp>
      <p:sp>
        <p:nvSpPr>
          <p:cNvPr id="3" name="Content Placeholder 2"/>
          <p:cNvSpPr>
            <a:spLocks noGrp="1"/>
          </p:cNvSpPr>
          <p:nvPr>
            <p:ph idx="1"/>
          </p:nvPr>
        </p:nvSpPr>
        <p:spPr/>
        <p:txBody>
          <a:bodyPr/>
          <a:lstStyle/>
          <a:p>
            <a:r>
              <a:rPr lang="en-US" dirty="0" smtClean="0">
                <a:latin typeface="Comic Sans MS" pitchFamily="66" charset="0"/>
              </a:rPr>
              <a:t>How many neutrons and protons does it have?</a:t>
            </a:r>
          </a:p>
          <a:p>
            <a:r>
              <a:rPr lang="en-US" dirty="0" smtClean="0">
                <a:latin typeface="Comic Sans MS" pitchFamily="66" charset="0"/>
              </a:rPr>
              <a:t>How many electrons does it have?</a:t>
            </a:r>
            <a:endParaRPr lang="en-US" dirty="0">
              <a:latin typeface="Comic Sans MS" pitchFamily="66" charset="0"/>
            </a:endParaRPr>
          </a:p>
        </p:txBody>
      </p:sp>
      <p:sp>
        <p:nvSpPr>
          <p:cNvPr id="4" name="Місце для нижнього колонтитула 3"/>
          <p:cNvSpPr>
            <a:spLocks noGrp="1"/>
          </p:cNvSpPr>
          <p:nvPr>
            <p:ph type="ftr" sz="quarter" idx="11"/>
          </p:nvPr>
        </p:nvSpPr>
        <p:spPr/>
        <p:txBody>
          <a:bodyPr/>
          <a:lstStyle/>
          <a:p>
            <a:r>
              <a:rPr lang="en-US" smtClean="0"/>
              <a:t>www.sliderbase.com</a:t>
            </a:r>
            <a:endParaRPr lang="en-US"/>
          </a:p>
        </p:txBody>
      </p:sp>
    </p:spTree>
    <p:extLst>
      <p:ext uri="{BB962C8B-B14F-4D97-AF65-F5344CB8AC3E}">
        <p14:creationId xmlns:p14="http://schemas.microsoft.com/office/powerpoint/2010/main" val="21163297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376</TotalTime>
  <Words>2391</Words>
  <Application>Microsoft Office PowerPoint</Application>
  <PresentationFormat>Екран (4:3)</PresentationFormat>
  <Paragraphs>345</Paragraphs>
  <Slides>21</Slides>
  <Notes>21</Notes>
  <HiddenSlides>0</HiddenSlides>
  <MMClips>1</MMClips>
  <ScaleCrop>false</ScaleCrop>
  <HeadingPairs>
    <vt:vector size="4" baseType="variant">
      <vt:variant>
        <vt:lpstr>Тема</vt:lpstr>
      </vt:variant>
      <vt:variant>
        <vt:i4>1</vt:i4>
      </vt:variant>
      <vt:variant>
        <vt:lpstr>Заголовки слайдів</vt:lpstr>
      </vt:variant>
      <vt:variant>
        <vt:i4>21</vt:i4>
      </vt:variant>
    </vt:vector>
  </HeadingPairs>
  <TitlesOfParts>
    <vt:vector size="22" baseType="lpstr">
      <vt:lpstr>Pushpin</vt:lpstr>
      <vt:lpstr>Bohr Models and Lewis Dot Diagrams </vt:lpstr>
      <vt:lpstr>Niels Bohr</vt:lpstr>
      <vt:lpstr>Bohr Models…</vt:lpstr>
      <vt:lpstr>Презентація PowerPoint</vt:lpstr>
      <vt:lpstr>How many e- can each orbit hold?</vt:lpstr>
      <vt:lpstr>Some Bohr models…</vt:lpstr>
      <vt:lpstr>So how do we draw a Bohr model of… say…Sodium?</vt:lpstr>
      <vt:lpstr>Презентація PowerPoint</vt:lpstr>
      <vt:lpstr>Draw a Bohr Model for an Argon atom  </vt:lpstr>
      <vt:lpstr>Practice </vt:lpstr>
      <vt:lpstr>Valence Electrons</vt:lpstr>
      <vt:lpstr>Secret way to tell how many Valence e- in each element…</vt:lpstr>
      <vt:lpstr>Lewis Dot Diagrams…</vt:lpstr>
      <vt:lpstr>Презентація PowerPoint</vt:lpstr>
      <vt:lpstr>Lewis Dot Structures</vt:lpstr>
      <vt:lpstr>See the difference??... Lewis just shows the valence e-</vt:lpstr>
      <vt:lpstr>Lewis Dot Structures</vt:lpstr>
      <vt:lpstr>How to draw …</vt:lpstr>
      <vt:lpstr>Try some …</vt:lpstr>
      <vt:lpstr>Things to KnOw…</vt:lpstr>
      <vt:lpstr>Lewis Dot Structures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Bohr Models and Lewis Dot Diagrams </dc:title>
  <dc:creator>teacher</dc:creator>
  <cp:lastModifiedBy>LEGION</cp:lastModifiedBy>
  <cp:revision>30</cp:revision>
  <dcterms:created xsi:type="dcterms:W3CDTF">2012-01-27T15:54:03Z</dcterms:created>
  <dcterms:modified xsi:type="dcterms:W3CDTF">2017-01-26T09:20:07Z</dcterms:modified>
</cp:coreProperties>
</file>